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8"/>
  </p:notesMasterIdLst>
  <p:sldIdLst>
    <p:sldId id="294" r:id="rId2"/>
    <p:sldId id="301" r:id="rId3"/>
    <p:sldId id="302" r:id="rId4"/>
    <p:sldId id="303" r:id="rId5"/>
    <p:sldId id="304" r:id="rId6"/>
    <p:sldId id="309" r:id="rId7"/>
    <p:sldId id="305" r:id="rId8"/>
    <p:sldId id="306" r:id="rId9"/>
    <p:sldId id="290" r:id="rId10"/>
    <p:sldId id="307" r:id="rId11"/>
    <p:sldId id="345" r:id="rId12"/>
    <p:sldId id="313" r:id="rId13"/>
    <p:sldId id="314" r:id="rId14"/>
    <p:sldId id="316" r:id="rId15"/>
    <p:sldId id="346" r:id="rId16"/>
    <p:sldId id="347" r:id="rId17"/>
    <p:sldId id="348" r:id="rId18"/>
    <p:sldId id="349" r:id="rId19"/>
    <p:sldId id="350" r:id="rId20"/>
    <p:sldId id="351" r:id="rId21"/>
    <p:sldId id="352" r:id="rId22"/>
    <p:sldId id="353" r:id="rId23"/>
    <p:sldId id="354" r:id="rId24"/>
    <p:sldId id="355" r:id="rId25"/>
    <p:sldId id="356" r:id="rId26"/>
    <p:sldId id="357" r:id="rId27"/>
    <p:sldId id="358" r:id="rId28"/>
    <p:sldId id="359" r:id="rId29"/>
    <p:sldId id="360" r:id="rId30"/>
    <p:sldId id="361" r:id="rId31"/>
    <p:sldId id="362" r:id="rId32"/>
    <p:sldId id="363" r:id="rId33"/>
    <p:sldId id="364" r:id="rId34"/>
    <p:sldId id="365" r:id="rId35"/>
    <p:sldId id="366" r:id="rId36"/>
    <p:sldId id="369" r:id="rId37"/>
    <p:sldId id="367" r:id="rId38"/>
    <p:sldId id="368" r:id="rId39"/>
    <p:sldId id="370" r:id="rId40"/>
    <p:sldId id="371" r:id="rId41"/>
    <p:sldId id="372" r:id="rId42"/>
    <p:sldId id="374" r:id="rId43"/>
    <p:sldId id="376" r:id="rId44"/>
    <p:sldId id="375" r:id="rId45"/>
    <p:sldId id="377" r:id="rId46"/>
    <p:sldId id="373" r:id="rId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varScale="1">
        <p:scale>
          <a:sx n="108" d="100"/>
          <a:sy n="108" d="100"/>
        </p:scale>
        <p:origin x="1716" y="126"/>
      </p:cViewPr>
      <p:guideLst>
        <p:guide orient="horz" pos="2160"/>
        <p:guide pos="2880"/>
      </p:guideLst>
    </p:cSldViewPr>
  </p:slideViewPr>
  <p:notesTextViewPr>
    <p:cViewPr>
      <p:scale>
        <a:sx n="1" d="1"/>
        <a:sy n="1" d="1"/>
      </p:scale>
      <p:origin x="0" y="0"/>
    </p:cViewPr>
  </p:notesTextViewPr>
  <p:sorterViewPr>
    <p:cViewPr>
      <p:scale>
        <a:sx n="79" d="100"/>
        <a:sy n="79" d="100"/>
      </p:scale>
      <p:origin x="0" y="48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7918AC4-4A40-4B41-A9A7-A0E23E6AF5C9}" type="datetimeFigureOut">
              <a:rPr lang="en-US" smtClean="0"/>
              <a:pPr/>
              <a:t>12/1/2017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B81EC60-5EB8-4170-9B2A-93FE5496E36C}" type="slidenum">
              <a:rPr lang="en-US" smtClean="0"/>
              <a:pPr/>
              <a:t>‹#›</a:t>
            </a:fld>
            <a:endParaRPr lang="en-US"/>
          </a:p>
        </p:txBody>
      </p:sp>
    </p:spTree>
    <p:extLst>
      <p:ext uri="{BB962C8B-B14F-4D97-AF65-F5344CB8AC3E}">
        <p14:creationId xmlns:p14="http://schemas.microsoft.com/office/powerpoint/2010/main" val="3343551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81EC60-5EB8-4170-9B2A-93FE5496E36C}" type="slidenum">
              <a:rPr lang="en-US" smtClean="0"/>
              <a:pPr/>
              <a:t>18</a:t>
            </a:fld>
            <a:endParaRPr lang="en-US"/>
          </a:p>
        </p:txBody>
      </p:sp>
    </p:spTree>
    <p:extLst>
      <p:ext uri="{BB962C8B-B14F-4D97-AF65-F5344CB8AC3E}">
        <p14:creationId xmlns:p14="http://schemas.microsoft.com/office/powerpoint/2010/main" val="1365561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96A7EDB-82FA-4652-BD4B-64FD8F1DAE34}" type="datetimeFigureOut">
              <a:rPr lang="en-US" smtClean="0"/>
              <a:pPr/>
              <a:t>12/1/2017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BC00BFC-0598-44CC-ABFE-BD27C7D2173D}" type="slidenum">
              <a:rPr lang="en-US" smtClean="0"/>
              <a:pPr/>
              <a:t>‹#›</a:t>
            </a:fld>
            <a:endParaRPr lang="en-US"/>
          </a:p>
        </p:txBody>
      </p:sp>
    </p:spTree>
    <p:extLst>
      <p:ext uri="{BB962C8B-B14F-4D97-AF65-F5344CB8AC3E}">
        <p14:creationId xmlns:p14="http://schemas.microsoft.com/office/powerpoint/2010/main" val="123163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96A7EDB-82FA-4652-BD4B-64FD8F1DAE34}" type="datetimeFigureOut">
              <a:rPr lang="en-US" smtClean="0"/>
              <a:pPr/>
              <a:t>12/1/2017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BC00BFC-0598-44CC-ABFE-BD27C7D2173D}" type="slidenum">
              <a:rPr lang="en-US" smtClean="0"/>
              <a:pPr/>
              <a:t>‹#›</a:t>
            </a:fld>
            <a:endParaRPr lang="en-US"/>
          </a:p>
        </p:txBody>
      </p:sp>
    </p:spTree>
    <p:extLst>
      <p:ext uri="{BB962C8B-B14F-4D97-AF65-F5344CB8AC3E}">
        <p14:creationId xmlns:p14="http://schemas.microsoft.com/office/powerpoint/2010/main" val="1571282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96A7EDB-82FA-4652-BD4B-64FD8F1DAE34}" type="datetimeFigureOut">
              <a:rPr lang="en-US" smtClean="0"/>
              <a:pPr/>
              <a:t>12/1/2017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BC00BFC-0598-44CC-ABFE-BD27C7D2173D}" type="slidenum">
              <a:rPr lang="en-US" smtClean="0"/>
              <a:pPr/>
              <a:t>‹#›</a:t>
            </a:fld>
            <a:endParaRPr lang="en-US"/>
          </a:p>
        </p:txBody>
      </p:sp>
    </p:spTree>
    <p:extLst>
      <p:ext uri="{BB962C8B-B14F-4D97-AF65-F5344CB8AC3E}">
        <p14:creationId xmlns:p14="http://schemas.microsoft.com/office/powerpoint/2010/main" val="1605733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96A7EDB-82FA-4652-BD4B-64FD8F1DAE34}" type="datetimeFigureOut">
              <a:rPr lang="en-US" smtClean="0"/>
              <a:pPr/>
              <a:t>12/1/2017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BC00BFC-0598-44CC-ABFE-BD27C7D2173D}" type="slidenum">
              <a:rPr lang="en-US" smtClean="0"/>
              <a:pPr/>
              <a:t>‹#›</a:t>
            </a:fld>
            <a:endParaRPr lang="en-US"/>
          </a:p>
        </p:txBody>
      </p:sp>
    </p:spTree>
    <p:extLst>
      <p:ext uri="{BB962C8B-B14F-4D97-AF65-F5344CB8AC3E}">
        <p14:creationId xmlns:p14="http://schemas.microsoft.com/office/powerpoint/2010/main" val="214711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96A7EDB-82FA-4652-BD4B-64FD8F1DAE34}" type="datetimeFigureOut">
              <a:rPr lang="en-US" smtClean="0"/>
              <a:pPr/>
              <a:t>12/1/2017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BC00BFC-0598-44CC-ABFE-BD27C7D2173D}" type="slidenum">
              <a:rPr lang="en-US" smtClean="0"/>
              <a:pPr/>
              <a:t>‹#›</a:t>
            </a:fld>
            <a:endParaRPr lang="en-US"/>
          </a:p>
        </p:txBody>
      </p:sp>
    </p:spTree>
    <p:extLst>
      <p:ext uri="{BB962C8B-B14F-4D97-AF65-F5344CB8AC3E}">
        <p14:creationId xmlns:p14="http://schemas.microsoft.com/office/powerpoint/2010/main" val="3449826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96A7EDB-82FA-4652-BD4B-64FD8F1DAE34}" type="datetimeFigureOut">
              <a:rPr lang="en-US" smtClean="0"/>
              <a:pPr/>
              <a:t>12/1/2017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BC00BFC-0598-44CC-ABFE-BD27C7D2173D}" type="slidenum">
              <a:rPr lang="en-US" smtClean="0"/>
              <a:pPr/>
              <a:t>‹#›</a:t>
            </a:fld>
            <a:endParaRPr lang="en-US"/>
          </a:p>
        </p:txBody>
      </p:sp>
    </p:spTree>
    <p:extLst>
      <p:ext uri="{BB962C8B-B14F-4D97-AF65-F5344CB8AC3E}">
        <p14:creationId xmlns:p14="http://schemas.microsoft.com/office/powerpoint/2010/main" val="3651073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96A7EDB-82FA-4652-BD4B-64FD8F1DAE34}" type="datetimeFigureOut">
              <a:rPr lang="en-US" smtClean="0"/>
              <a:pPr/>
              <a:t>12/1/2017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BC00BFC-0598-44CC-ABFE-BD27C7D2173D}" type="slidenum">
              <a:rPr lang="en-US" smtClean="0"/>
              <a:pPr/>
              <a:t>‹#›</a:t>
            </a:fld>
            <a:endParaRPr lang="en-US"/>
          </a:p>
        </p:txBody>
      </p:sp>
    </p:spTree>
    <p:extLst>
      <p:ext uri="{BB962C8B-B14F-4D97-AF65-F5344CB8AC3E}">
        <p14:creationId xmlns:p14="http://schemas.microsoft.com/office/powerpoint/2010/main" val="2556605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96A7EDB-82FA-4652-BD4B-64FD8F1DAE34}" type="datetimeFigureOut">
              <a:rPr lang="en-US" smtClean="0"/>
              <a:pPr/>
              <a:t>12/1/2017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BC00BFC-0598-44CC-ABFE-BD27C7D2173D}" type="slidenum">
              <a:rPr lang="en-US" smtClean="0"/>
              <a:pPr/>
              <a:t>‹#›</a:t>
            </a:fld>
            <a:endParaRPr lang="en-US"/>
          </a:p>
        </p:txBody>
      </p:sp>
    </p:spTree>
    <p:extLst>
      <p:ext uri="{BB962C8B-B14F-4D97-AF65-F5344CB8AC3E}">
        <p14:creationId xmlns:p14="http://schemas.microsoft.com/office/powerpoint/2010/main" val="975953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96A7EDB-82FA-4652-BD4B-64FD8F1DAE34}" type="datetimeFigureOut">
              <a:rPr lang="en-US" smtClean="0"/>
              <a:pPr/>
              <a:t>12/1/2017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BC00BFC-0598-44CC-ABFE-BD27C7D2173D}" type="slidenum">
              <a:rPr lang="en-US" smtClean="0"/>
              <a:pPr/>
              <a:t>‹#›</a:t>
            </a:fld>
            <a:endParaRPr lang="en-US"/>
          </a:p>
        </p:txBody>
      </p:sp>
    </p:spTree>
    <p:extLst>
      <p:ext uri="{BB962C8B-B14F-4D97-AF65-F5344CB8AC3E}">
        <p14:creationId xmlns:p14="http://schemas.microsoft.com/office/powerpoint/2010/main" val="205376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96A7EDB-82FA-4652-BD4B-64FD8F1DAE34}" type="datetimeFigureOut">
              <a:rPr lang="en-US" smtClean="0"/>
              <a:pPr/>
              <a:t>12/1/2017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BC00BFC-0598-44CC-ABFE-BD27C7D2173D}" type="slidenum">
              <a:rPr lang="en-US" smtClean="0"/>
              <a:pPr/>
              <a:t>‹#›</a:t>
            </a:fld>
            <a:endParaRPr lang="en-US"/>
          </a:p>
        </p:txBody>
      </p:sp>
    </p:spTree>
    <p:extLst>
      <p:ext uri="{BB962C8B-B14F-4D97-AF65-F5344CB8AC3E}">
        <p14:creationId xmlns:p14="http://schemas.microsoft.com/office/powerpoint/2010/main" val="110168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96A7EDB-82FA-4652-BD4B-64FD8F1DAE34}" type="datetimeFigureOut">
              <a:rPr lang="en-US" smtClean="0"/>
              <a:pPr/>
              <a:t>12/1/2017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BC00BFC-0598-44CC-ABFE-BD27C7D2173D}" type="slidenum">
              <a:rPr lang="en-US" smtClean="0"/>
              <a:pPr/>
              <a:t>‹#›</a:t>
            </a:fld>
            <a:endParaRPr lang="en-US"/>
          </a:p>
        </p:txBody>
      </p:sp>
    </p:spTree>
    <p:extLst>
      <p:ext uri="{BB962C8B-B14F-4D97-AF65-F5344CB8AC3E}">
        <p14:creationId xmlns:p14="http://schemas.microsoft.com/office/powerpoint/2010/main" val="1922841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6200" y="-76200"/>
            <a:ext cx="9296400" cy="6934200"/>
          </a:xfrm>
          <a:prstGeom prst="rect">
            <a:avLst/>
          </a:prstGeom>
        </p:spPr>
      </p:pic>
    </p:spTree>
    <p:extLst>
      <p:ext uri="{BB962C8B-B14F-4D97-AF65-F5344CB8AC3E}">
        <p14:creationId xmlns:p14="http://schemas.microsoft.com/office/powerpoint/2010/main" val="2644955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7kpJ0QlRss4" TargetMode="Externa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www.lucenxia.com.my/page/154/Hemodialysis/" TargetMode="External"/><Relationship Id="rId3" Type="http://schemas.openxmlformats.org/officeDocument/2006/relationships/hyperlink" Target="http://www.heart.org/HEARTORG/" TargetMode="External"/><Relationship Id="rId7" Type="http://schemas.openxmlformats.org/officeDocument/2006/relationships/hyperlink" Target="https://www.kidney.org/" TargetMode="External"/><Relationship Id="rId2" Type="http://schemas.openxmlformats.org/officeDocument/2006/relationships/hyperlink" Target="http://www.diabetes.org/" TargetMode="External"/><Relationship Id="rId1" Type="http://schemas.openxmlformats.org/officeDocument/2006/relationships/slideLayout" Target="../slideLayouts/slideLayout2.xml"/><Relationship Id="rId6" Type="http://schemas.openxmlformats.org/officeDocument/2006/relationships/hyperlink" Target="https://www.nhlbi.nih.gov/" TargetMode="External"/><Relationship Id="rId5" Type="http://schemas.openxmlformats.org/officeDocument/2006/relationships/hyperlink" Target="http://www.strokeassociation.org/STROKEORG/" TargetMode="External"/><Relationship Id="rId4" Type="http://schemas.openxmlformats.org/officeDocument/2006/relationships/hyperlink" Target="http://www.lung.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470025"/>
          </a:xfrm>
        </p:spPr>
        <p:txBody>
          <a:bodyPr/>
          <a:lstStyle/>
          <a:p>
            <a:r>
              <a:rPr lang="en-US"/>
              <a:t>Chronic Disease Management </a:t>
            </a:r>
          </a:p>
        </p:txBody>
      </p:sp>
      <p:sp>
        <p:nvSpPr>
          <p:cNvPr id="4" name="Rectangle 1"/>
          <p:cNvSpPr>
            <a:spLocks noGrp="1" noChangeArrowheads="1"/>
          </p:cNvSpPr>
          <p:nvPr>
            <p:ph type="subTitle" idx="1"/>
          </p:nvPr>
        </p:nvSpPr>
        <p:spPr bwMode="auto">
          <a:xfrm>
            <a:off x="1371600" y="2743200"/>
            <a:ext cx="6400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6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kumimoji="0" lang="en-US" altLang="en-US" sz="16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6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6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kumimoji="0" lang="en-US" altLang="en-US" sz="16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6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descr="http://www.alohacardiology.com/wp-content/uploads/2016/06/heart_graphic_cartoon_.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2438400"/>
            <a:ext cx="981075" cy="850900"/>
          </a:xfrm>
          <a:prstGeom prst="rect">
            <a:avLst/>
          </a:prstGeom>
          <a:noFill/>
          <a:ln>
            <a:noFill/>
          </a:ln>
        </p:spPr>
      </p:pic>
      <p:pic>
        <p:nvPicPr>
          <p:cNvPr id="7" name="Picture 6" descr="http://www.portifamilia.com/wp-content/uploads/2016/11/copd-1.g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2414270"/>
            <a:ext cx="1019175" cy="875030"/>
          </a:xfrm>
          <a:prstGeom prst="rect">
            <a:avLst/>
          </a:prstGeom>
          <a:noFill/>
          <a:ln>
            <a:noFill/>
          </a:ln>
        </p:spPr>
      </p:pic>
      <p:pic>
        <p:nvPicPr>
          <p:cNvPr id="8" name="Picture 7" descr="http://pad2.whstatic.com/images/thumb/4/4a/Give-Insulin-Shots-Step-8-Version-3.jpg/aid598861-728px-Give-Insulin-Shots-Step-8-Version-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8300" y="2414270"/>
            <a:ext cx="1155700" cy="866775"/>
          </a:xfrm>
          <a:prstGeom prst="rect">
            <a:avLst/>
          </a:prstGeom>
          <a:noFill/>
          <a:ln>
            <a:noFill/>
          </a:ln>
        </p:spPr>
      </p:pic>
      <p:pic>
        <p:nvPicPr>
          <p:cNvPr id="9" name="Picture 8" descr="https://s3.amazonaws.com/healthtap-public/ht-staging/user_answer/reference_image/17612/topic_large/ESRD.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2800" y="3620452"/>
            <a:ext cx="914400" cy="836295"/>
          </a:xfrm>
          <a:prstGeom prst="rect">
            <a:avLst/>
          </a:prstGeom>
          <a:noFill/>
          <a:ln>
            <a:noFill/>
          </a:ln>
        </p:spPr>
      </p:pic>
      <p:pic>
        <p:nvPicPr>
          <p:cNvPr id="10" name="Picture 9" descr="http://img.webmd.com/dtmcms/live/webmd/consumer_assets/site_images/article_thumbnails/slideshows/understanding_stroke_slideshow/493x335_understanding_stroke_slideshow.jpg?resize=400px:*&amp;output-quality=50"/>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6100" y="3609022"/>
            <a:ext cx="1250950" cy="847725"/>
          </a:xfrm>
          <a:prstGeom prst="rect">
            <a:avLst/>
          </a:prstGeom>
          <a:noFill/>
          <a:ln>
            <a:noFill/>
          </a:ln>
        </p:spPr>
      </p:pic>
      <p:sp>
        <p:nvSpPr>
          <p:cNvPr id="11" name="TextBox 10"/>
          <p:cNvSpPr txBox="1"/>
          <p:nvPr/>
        </p:nvSpPr>
        <p:spPr>
          <a:xfrm>
            <a:off x="145228" y="6096000"/>
            <a:ext cx="3200400" cy="369332"/>
          </a:xfrm>
          <a:prstGeom prst="rect">
            <a:avLst/>
          </a:prstGeom>
          <a:noFill/>
        </p:spPr>
        <p:txBody>
          <a:bodyPr wrap="square" rtlCol="0">
            <a:spAutoFit/>
          </a:bodyPr>
          <a:lstStyle/>
          <a:p>
            <a:pPr algn="ctr"/>
            <a:r>
              <a:rPr lang="en-US" sz="1200" dirty="0"/>
              <a:t>Created by: </a:t>
            </a:r>
            <a:r>
              <a:rPr lang="en-US" dirty="0"/>
              <a:t>Kimiko Cheeley, MFT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Salt/Sodium</a:t>
            </a:r>
          </a:p>
        </p:txBody>
      </p:sp>
      <p:pic>
        <p:nvPicPr>
          <p:cNvPr id="4098" name="Picture 2" descr="http://occoquanbayperformance.com/wp-content/uploads/2015/09/new-food-label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3505200"/>
            <a:ext cx="2986882" cy="29868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odium tracker"/>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143000"/>
            <a:ext cx="2703830" cy="3117533"/>
          </a:xfrm>
          <a:prstGeom prst="rect">
            <a:avLst/>
          </a:prstGeom>
          <a:noFill/>
          <a:ln>
            <a:noFill/>
          </a:ln>
        </p:spPr>
      </p:pic>
      <p:sp>
        <p:nvSpPr>
          <p:cNvPr id="4" name="TextBox 3"/>
          <p:cNvSpPr txBox="1"/>
          <p:nvPr/>
        </p:nvSpPr>
        <p:spPr>
          <a:xfrm>
            <a:off x="685800" y="1417638"/>
            <a:ext cx="3352800" cy="1754326"/>
          </a:xfrm>
          <a:prstGeom prst="rect">
            <a:avLst/>
          </a:prstGeom>
          <a:noFill/>
        </p:spPr>
        <p:txBody>
          <a:bodyPr wrap="square" rtlCol="0">
            <a:spAutoFit/>
          </a:bodyPr>
          <a:lstStyle/>
          <a:p>
            <a:r>
              <a:rPr lang="en-US"/>
              <a:t>The American Heart Association recommends no more than 2,300 milligrams (mgs) a day and </a:t>
            </a:r>
            <a:r>
              <a:rPr lang="en-US" b="1"/>
              <a:t>an ideal limit of no more than 1,500 mg per day for most adults</a:t>
            </a:r>
            <a:endParaRPr lang="en-US"/>
          </a:p>
          <a:p>
            <a:endParaRPr lang="en-US"/>
          </a:p>
        </p:txBody>
      </p:sp>
      <p:sp>
        <p:nvSpPr>
          <p:cNvPr id="5" name="TextBox 4"/>
          <p:cNvSpPr txBox="1"/>
          <p:nvPr/>
        </p:nvSpPr>
        <p:spPr>
          <a:xfrm>
            <a:off x="3352800" y="4528730"/>
            <a:ext cx="3676015" cy="1200329"/>
          </a:xfrm>
          <a:prstGeom prst="rect">
            <a:avLst/>
          </a:prstGeom>
          <a:noFill/>
        </p:spPr>
        <p:txBody>
          <a:bodyPr wrap="square" rtlCol="0">
            <a:spAutoFit/>
          </a:bodyPr>
          <a:lstStyle/>
          <a:p>
            <a:pPr lvl="0"/>
            <a:r>
              <a:rPr lang="en-US"/>
              <a:t>1/4 teaspoon salt = 575 mg sodium</a:t>
            </a:r>
          </a:p>
          <a:p>
            <a:pPr lvl="0"/>
            <a:r>
              <a:rPr lang="en-US"/>
              <a:t>1/2 teaspoon salt = 1,150 mg sodium</a:t>
            </a:r>
          </a:p>
          <a:p>
            <a:pPr lvl="0"/>
            <a:r>
              <a:rPr lang="en-US"/>
              <a:t>3/4 teaspoon salt = 1,725 mg sodium</a:t>
            </a:r>
          </a:p>
          <a:p>
            <a:pPr lvl="0"/>
            <a:r>
              <a:rPr lang="en-US"/>
              <a:t>1 teaspoon salt = 2,300 mg sodium</a:t>
            </a:r>
          </a:p>
        </p:txBody>
      </p:sp>
      <p:sp>
        <p:nvSpPr>
          <p:cNvPr id="3" name="TextBox 2">
            <a:extLst>
              <a:ext uri="{FF2B5EF4-FFF2-40B4-BE49-F238E27FC236}">
                <a16:creationId xmlns:a16="http://schemas.microsoft.com/office/drawing/2014/main" id="{D768AAD3-31BF-4204-BC00-E5E2BB27EFD2}"/>
              </a:ext>
            </a:extLst>
          </p:cNvPr>
          <p:cNvSpPr txBox="1"/>
          <p:nvPr/>
        </p:nvSpPr>
        <p:spPr>
          <a:xfrm>
            <a:off x="4953000" y="4267120"/>
            <a:ext cx="2703830" cy="523220"/>
          </a:xfrm>
          <a:prstGeom prst="rect">
            <a:avLst/>
          </a:prstGeom>
          <a:noFill/>
        </p:spPr>
        <p:txBody>
          <a:bodyPr wrap="square" rtlCol="0">
            <a:spAutoFit/>
          </a:bodyPr>
          <a:lstStyle/>
          <a:p>
            <a:r>
              <a:rPr lang="en-US" sz="1000"/>
              <a:t>Source: American Heart Association </a:t>
            </a:r>
          </a:p>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792162"/>
          </a:xfrm>
        </p:spPr>
        <p:txBody>
          <a:bodyPr>
            <a:noAutofit/>
          </a:bodyPr>
          <a:lstStyle/>
          <a:p>
            <a:pPr eaLnBrk="1" fontAlgn="auto" hangingPunct="1">
              <a:spcAft>
                <a:spcPts val="0"/>
              </a:spcAft>
              <a:defRPr/>
            </a:pPr>
            <a:r>
              <a:rPr lang="en-US"/>
              <a:t>Fluid</a:t>
            </a:r>
          </a:p>
        </p:txBody>
      </p:sp>
      <p:sp>
        <p:nvSpPr>
          <p:cNvPr id="5" name="Content Placeholder 4"/>
          <p:cNvSpPr>
            <a:spLocks noGrp="1"/>
          </p:cNvSpPr>
          <p:nvPr>
            <p:ph idx="1"/>
          </p:nvPr>
        </p:nvSpPr>
        <p:spPr>
          <a:xfrm>
            <a:off x="457200" y="1371600"/>
            <a:ext cx="8229600" cy="4373563"/>
          </a:xfrm>
        </p:spPr>
        <p:txBody>
          <a:bodyPr>
            <a:normAutofit/>
          </a:bodyPr>
          <a:lstStyle/>
          <a:p>
            <a:r>
              <a:rPr lang="en-US"/>
              <a:t>The doctor may limit fluid intake to 2 quarts (64 ounces) a day.  This includes all beverages, high-moisture foods/fruits, Jell-O, ice cream and ice cubes.  </a:t>
            </a:r>
          </a:p>
          <a:p>
            <a:r>
              <a:rPr lang="en-US"/>
              <a:t>Small amounts of hard sugar free candy can help with dry mouth. </a:t>
            </a:r>
          </a:p>
          <a:p>
            <a:pPr marL="0" indent="0">
              <a:buNone/>
            </a:pPr>
            <a:endParaRPr lang="en-US"/>
          </a:p>
        </p:txBody>
      </p:sp>
      <p:sp>
        <p:nvSpPr>
          <p:cNvPr id="2" name="AutoShape 4" descr="Image result for weight chart ch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68802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Exercise/Rest</a:t>
            </a:r>
          </a:p>
        </p:txBody>
      </p:sp>
      <p:sp>
        <p:nvSpPr>
          <p:cNvPr id="4" name="Content Placeholder 3"/>
          <p:cNvSpPr>
            <a:spLocks noGrp="1"/>
          </p:cNvSpPr>
          <p:nvPr>
            <p:ph idx="1"/>
          </p:nvPr>
        </p:nvSpPr>
        <p:spPr/>
        <p:txBody>
          <a:bodyPr/>
          <a:lstStyle/>
          <a:p>
            <a:r>
              <a:rPr lang="en-US"/>
              <a:t>Rest throughout the day. </a:t>
            </a:r>
          </a:p>
          <a:p>
            <a:r>
              <a:rPr lang="en-US"/>
              <a:t>Put feet up for a few minutes</a:t>
            </a:r>
          </a:p>
          <a:p>
            <a:r>
              <a:rPr lang="en-US"/>
              <a:t>Consider taking a nap at lunch. </a:t>
            </a:r>
          </a:p>
          <a:p>
            <a:r>
              <a:rPr lang="en-US"/>
              <a:t>Speak to the MD about taking walks or other exercises. </a:t>
            </a:r>
          </a:p>
          <a:p>
            <a:endParaRPr lang="en-US"/>
          </a:p>
        </p:txBody>
      </p:sp>
    </p:spTree>
    <p:extLst>
      <p:ext uri="{BB962C8B-B14F-4D97-AF65-F5344CB8AC3E}">
        <p14:creationId xmlns:p14="http://schemas.microsoft.com/office/powerpoint/2010/main" val="82654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lstStyle/>
          <a:p>
            <a:r>
              <a:rPr lang="en-US"/>
              <a:t>Chronic Obstructive Pulmonary Disease (COPD)</a:t>
            </a:r>
          </a:p>
        </p:txBody>
      </p:sp>
      <p:sp>
        <p:nvSpPr>
          <p:cNvPr id="4" name="Content Placeholder 3"/>
          <p:cNvSpPr>
            <a:spLocks noGrp="1"/>
          </p:cNvSpPr>
          <p:nvPr>
            <p:ph idx="1"/>
          </p:nvPr>
        </p:nvSpPr>
        <p:spPr/>
        <p:txBody>
          <a:bodyPr>
            <a:normAutofit/>
          </a:bodyPr>
          <a:lstStyle/>
          <a:p>
            <a:r>
              <a:rPr lang="en-US"/>
              <a:t>COPD is a condition that happens when lung disease blocks air from flowing easily within the lungs.  There is no cure for COPD and the damage it causes is not fully reversible. Symptoms may include shortness of breath, coughing, wheezing and too much mucus in the lungs. </a:t>
            </a:r>
          </a:p>
          <a:p>
            <a:endParaRPr lang="en-US"/>
          </a:p>
        </p:txBody>
      </p:sp>
    </p:spTree>
    <p:extLst>
      <p:ext uri="{BB962C8B-B14F-4D97-AF65-F5344CB8AC3E}">
        <p14:creationId xmlns:p14="http://schemas.microsoft.com/office/powerpoint/2010/main" val="4067202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a:t>Types of Lung Diseases </a:t>
            </a:r>
          </a:p>
        </p:txBody>
      </p:sp>
      <p:sp>
        <p:nvSpPr>
          <p:cNvPr id="3" name="Content Placeholder 2"/>
          <p:cNvSpPr>
            <a:spLocks noGrp="1"/>
          </p:cNvSpPr>
          <p:nvPr>
            <p:ph idx="1"/>
          </p:nvPr>
        </p:nvSpPr>
        <p:spPr>
          <a:xfrm>
            <a:off x="457200" y="1143000"/>
            <a:ext cx="8229600" cy="4983163"/>
          </a:xfrm>
        </p:spPr>
        <p:txBody>
          <a:bodyPr>
            <a:normAutofit fontScale="85000" lnSpcReduction="10000"/>
          </a:bodyPr>
          <a:lstStyle/>
          <a:p>
            <a:pPr lvl="0"/>
            <a:r>
              <a:rPr lang="en-US" b="1"/>
              <a:t>Emphysema </a:t>
            </a:r>
            <a:r>
              <a:rPr lang="en-US"/>
              <a:t>occurs when the air sacs in the lungs lose their ability to relax and let air out of the lungs. One may cough if the air is trapped in the lungs and have shortness of breath when the sacs loses its elasticity. </a:t>
            </a:r>
          </a:p>
          <a:p>
            <a:pPr lvl="0"/>
            <a:r>
              <a:rPr lang="en-US" b="1"/>
              <a:t>Chronic Bronchitis </a:t>
            </a:r>
            <a:r>
              <a:rPr lang="en-US"/>
              <a:t>comes from swollen or inflamed lining of the bronchial tubes. Inflammation causes more mucus, and the extra mucus causes coughing and wheezing. </a:t>
            </a:r>
          </a:p>
          <a:p>
            <a:pPr lvl="0"/>
            <a:r>
              <a:rPr lang="en-US" b="1"/>
              <a:t>Asthma </a:t>
            </a:r>
            <a:r>
              <a:rPr lang="en-US"/>
              <a:t>occurs when the windpipe (trachea) and the bronchial tubes are sensitive. Exposure to certain things causes the bronchial tubes to tighten.  </a:t>
            </a:r>
          </a:p>
          <a:p>
            <a:endParaRPr lang="en-US"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a:t>Types of Lung Diseases </a:t>
            </a:r>
          </a:p>
        </p:txBody>
      </p:sp>
      <p:sp>
        <p:nvSpPr>
          <p:cNvPr id="3" name="Content Placeholder 2"/>
          <p:cNvSpPr>
            <a:spLocks noGrp="1"/>
          </p:cNvSpPr>
          <p:nvPr>
            <p:ph idx="1"/>
          </p:nvPr>
        </p:nvSpPr>
        <p:spPr>
          <a:xfrm>
            <a:off x="457200" y="1143000"/>
            <a:ext cx="8229600" cy="4983163"/>
          </a:xfrm>
        </p:spPr>
        <p:txBody>
          <a:bodyPr>
            <a:normAutofit fontScale="62500" lnSpcReduction="20000"/>
          </a:bodyPr>
          <a:lstStyle/>
          <a:p>
            <a:pPr lvl="0"/>
            <a:r>
              <a:rPr lang="en-US" b="1"/>
              <a:t>Cystic Fibrosis -</a:t>
            </a:r>
            <a:r>
              <a:rPr lang="en-US"/>
              <a:t>this is a hereditary disease that make children prone to having a defect in the glands that affect the respiratory and digestive systems.  </a:t>
            </a:r>
          </a:p>
          <a:p>
            <a:pPr marL="0" indent="0">
              <a:buNone/>
            </a:pPr>
            <a:endParaRPr lang="en-US"/>
          </a:p>
          <a:p>
            <a:pPr lvl="0"/>
            <a:r>
              <a:rPr lang="en-US" b="1"/>
              <a:t>Bronchiectasis- </a:t>
            </a:r>
            <a:r>
              <a:rPr lang="en-US"/>
              <a:t>occurs when the bronchial tube walls become inflamed, enlarged, and swollen. This weakens the tube walls and form scar tissue. People with cystic fibrosis are more likely to develop bronchiectasis. </a:t>
            </a:r>
          </a:p>
          <a:p>
            <a:pPr marL="0" indent="0">
              <a:buNone/>
            </a:pPr>
            <a:r>
              <a:rPr lang="en-US" b="1"/>
              <a:t> </a:t>
            </a:r>
            <a:endParaRPr lang="en-US"/>
          </a:p>
          <a:p>
            <a:pPr lvl="0"/>
            <a:r>
              <a:rPr lang="en-US" b="1"/>
              <a:t>Pulmonary Fibrosis -</a:t>
            </a:r>
            <a:r>
              <a:rPr lang="en-US"/>
              <a:t>is when tissue deep in the lungs becomes thick, stiff and scarred. The scaring is called fibrosis and it makes it difficult for a person to breath. </a:t>
            </a:r>
          </a:p>
          <a:p>
            <a:pPr marL="0" indent="0">
              <a:buNone/>
            </a:pPr>
            <a:endParaRPr lang="en-US"/>
          </a:p>
          <a:p>
            <a:pPr lvl="0"/>
            <a:r>
              <a:rPr lang="en-US" b="1"/>
              <a:t>Sarcoidosis- </a:t>
            </a:r>
            <a:r>
              <a:rPr lang="en-US"/>
              <a:t>happens when a white blood cell that protects the body from disease triggers a buildup of inflammatory cells in the body. The building up of the cells causes damage to the bronchial tubes and air sacs. This causes normal tissue to become stiff. </a:t>
            </a:r>
          </a:p>
          <a:p>
            <a:endParaRPr lang="en-US" sz="2400"/>
          </a:p>
        </p:txBody>
      </p:sp>
    </p:spTree>
    <p:extLst>
      <p:ext uri="{BB962C8B-B14F-4D97-AF65-F5344CB8AC3E}">
        <p14:creationId xmlns:p14="http://schemas.microsoft.com/office/powerpoint/2010/main" val="1186003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a:t>COPD Testing </a:t>
            </a:r>
          </a:p>
        </p:txBody>
      </p:sp>
      <p:sp>
        <p:nvSpPr>
          <p:cNvPr id="3" name="Content Placeholder 2"/>
          <p:cNvSpPr>
            <a:spLocks noGrp="1"/>
          </p:cNvSpPr>
          <p:nvPr>
            <p:ph idx="1"/>
          </p:nvPr>
        </p:nvSpPr>
        <p:spPr>
          <a:xfrm>
            <a:off x="457200" y="1143000"/>
            <a:ext cx="3581400" cy="4983163"/>
          </a:xfrm>
        </p:spPr>
        <p:txBody>
          <a:bodyPr>
            <a:normAutofit/>
          </a:bodyPr>
          <a:lstStyle/>
          <a:p>
            <a:pPr marL="0" indent="0">
              <a:buNone/>
            </a:pPr>
            <a:r>
              <a:rPr lang="en-US"/>
              <a:t>The main test for COPD is spirometry. During this test the patient takes a deep breath and blows as hard as possible into a tube connected to a machine called a spirometer. </a:t>
            </a:r>
          </a:p>
          <a:p>
            <a:pPr marL="0" indent="0">
              <a:buNone/>
            </a:pPr>
            <a:endParaRPr lang="en-US"/>
          </a:p>
          <a:p>
            <a:pPr marL="0" indent="0">
              <a:buNone/>
            </a:pPr>
            <a:endParaRPr lang="en-US" sz="2400"/>
          </a:p>
        </p:txBody>
      </p:sp>
      <p:pic>
        <p:nvPicPr>
          <p:cNvPr id="4" name="Picture 3" descr="https://upload.wikimedia.org/wikipedia/commons/0/05/Spirometry_NIH.jpg"/>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752600"/>
            <a:ext cx="3914775" cy="3124200"/>
          </a:xfrm>
          <a:prstGeom prst="rect">
            <a:avLst/>
          </a:prstGeom>
          <a:noFill/>
          <a:ln>
            <a:noFill/>
          </a:ln>
        </p:spPr>
      </p:pic>
      <p:sp>
        <p:nvSpPr>
          <p:cNvPr id="5" name="TextBox 4">
            <a:extLst>
              <a:ext uri="{FF2B5EF4-FFF2-40B4-BE49-F238E27FC236}">
                <a16:creationId xmlns:a16="http://schemas.microsoft.com/office/drawing/2014/main" id="{E2EB55C0-A32C-4E85-93A2-051D2AEC0BAB}"/>
              </a:ext>
            </a:extLst>
          </p:cNvPr>
          <p:cNvSpPr txBox="1"/>
          <p:nvPr/>
        </p:nvSpPr>
        <p:spPr>
          <a:xfrm>
            <a:off x="4419600" y="4963180"/>
            <a:ext cx="3200400" cy="523220"/>
          </a:xfrm>
          <a:prstGeom prst="rect">
            <a:avLst/>
          </a:prstGeom>
          <a:noFill/>
        </p:spPr>
        <p:txBody>
          <a:bodyPr wrap="square" rtlCol="0">
            <a:spAutoFit/>
          </a:bodyPr>
          <a:lstStyle/>
          <a:p>
            <a:r>
              <a:rPr lang="en-US" sz="1000" i="1"/>
              <a:t>Source: National Heart, Lung, and Blood Institute </a:t>
            </a:r>
            <a:endParaRPr lang="en-US" sz="1000"/>
          </a:p>
          <a:p>
            <a:endParaRPr lang="en-US"/>
          </a:p>
        </p:txBody>
      </p:sp>
    </p:spTree>
    <p:extLst>
      <p:ext uri="{BB962C8B-B14F-4D97-AF65-F5344CB8AC3E}">
        <p14:creationId xmlns:p14="http://schemas.microsoft.com/office/powerpoint/2010/main" val="2175777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COPD Medical Treatment </a:t>
            </a:r>
          </a:p>
        </p:txBody>
      </p:sp>
      <p:sp>
        <p:nvSpPr>
          <p:cNvPr id="3" name="Content Placeholder 2"/>
          <p:cNvSpPr>
            <a:spLocks noGrp="1"/>
          </p:cNvSpPr>
          <p:nvPr>
            <p:ph idx="1"/>
          </p:nvPr>
        </p:nvSpPr>
        <p:spPr/>
        <p:txBody>
          <a:bodyPr>
            <a:normAutofit fontScale="92500" lnSpcReduction="10000"/>
          </a:bodyPr>
          <a:lstStyle/>
          <a:p>
            <a:pPr marL="0" indent="0">
              <a:buNone/>
            </a:pPr>
            <a:r>
              <a:rPr lang="en-US"/>
              <a:t>Treatment is based on individual needs but may involve: </a:t>
            </a:r>
          </a:p>
          <a:p>
            <a:pPr lvl="0"/>
            <a:r>
              <a:rPr lang="en-US"/>
              <a:t>Breathing exercise </a:t>
            </a:r>
          </a:p>
          <a:p>
            <a:pPr lvl="0"/>
            <a:r>
              <a:rPr lang="en-US"/>
              <a:t>Physical exercise </a:t>
            </a:r>
          </a:p>
          <a:p>
            <a:pPr lvl="0"/>
            <a:r>
              <a:rPr lang="en-US"/>
              <a:t>Taking medicine </a:t>
            </a:r>
          </a:p>
          <a:p>
            <a:pPr lvl="0"/>
            <a:r>
              <a:rPr lang="en-US"/>
              <a:t>Managing extra mucus</a:t>
            </a:r>
          </a:p>
          <a:p>
            <a:pPr lvl="0"/>
            <a:r>
              <a:rPr lang="en-US"/>
              <a:t>Eating nutritious foods</a:t>
            </a:r>
          </a:p>
          <a:p>
            <a:pPr lvl="0"/>
            <a:r>
              <a:rPr lang="en-US"/>
              <a:t>Avoiding things that may cause breathing problems</a:t>
            </a:r>
          </a:p>
          <a:p>
            <a:endParaRPr lang="en-US"/>
          </a:p>
        </p:txBody>
      </p:sp>
    </p:spTree>
    <p:extLst>
      <p:ext uri="{BB962C8B-B14F-4D97-AF65-F5344CB8AC3E}">
        <p14:creationId xmlns:p14="http://schemas.microsoft.com/office/powerpoint/2010/main" val="526484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Breathing Exercise </a:t>
            </a:r>
          </a:p>
        </p:txBody>
      </p:sp>
      <p:pic>
        <p:nvPicPr>
          <p:cNvPr id="4" name="7kpJ0QlRss4"/>
          <p:cNvPicPr>
            <a:picLocks noGrp="1" noRot="1" noChangeAspect="1"/>
          </p:cNvPicPr>
          <p:nvPr>
            <p:ph idx="1"/>
            <a:videoFile r:link="rId1"/>
          </p:nvPr>
        </p:nvPicPr>
        <p:blipFill>
          <a:blip r:embed="rId4"/>
          <a:stretch>
            <a:fillRect/>
          </a:stretch>
        </p:blipFill>
        <p:spPr>
          <a:xfrm>
            <a:off x="2286000" y="1905000"/>
            <a:ext cx="4572000" cy="2571750"/>
          </a:xfrm>
          <a:prstGeom prst="rect">
            <a:avLst/>
          </a:prstGeom>
        </p:spPr>
      </p:pic>
      <p:sp>
        <p:nvSpPr>
          <p:cNvPr id="3" name="TextBox 2">
            <a:extLst>
              <a:ext uri="{FF2B5EF4-FFF2-40B4-BE49-F238E27FC236}">
                <a16:creationId xmlns:a16="http://schemas.microsoft.com/office/drawing/2014/main" id="{B38832BC-CA35-4B54-ADBF-9C2BC06E680F}"/>
              </a:ext>
            </a:extLst>
          </p:cNvPr>
          <p:cNvSpPr txBox="1"/>
          <p:nvPr/>
        </p:nvSpPr>
        <p:spPr>
          <a:xfrm>
            <a:off x="1828800" y="4460071"/>
            <a:ext cx="5029200" cy="523220"/>
          </a:xfrm>
          <a:prstGeom prst="rect">
            <a:avLst/>
          </a:prstGeom>
          <a:noFill/>
        </p:spPr>
        <p:txBody>
          <a:bodyPr wrap="square" rtlCol="0">
            <a:spAutoFit/>
          </a:bodyPr>
          <a:lstStyle/>
          <a:p>
            <a:r>
              <a:rPr lang="en-US" sz="1000"/>
              <a:t>Source link: https://www.youtube.com/watch?v=7kpJ0QlRss4</a:t>
            </a:r>
          </a:p>
          <a:p>
            <a:endParaRPr lang="en-US"/>
          </a:p>
        </p:txBody>
      </p:sp>
    </p:spTree>
    <p:extLst>
      <p:ext uri="{BB962C8B-B14F-4D97-AF65-F5344CB8AC3E}">
        <p14:creationId xmlns:p14="http://schemas.microsoft.com/office/powerpoint/2010/main" val="367472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Medication </a:t>
            </a:r>
          </a:p>
        </p:txBody>
      </p:sp>
      <p:sp>
        <p:nvSpPr>
          <p:cNvPr id="3" name="Content Placeholder 2"/>
          <p:cNvSpPr>
            <a:spLocks noGrp="1"/>
          </p:cNvSpPr>
          <p:nvPr>
            <p:ph idx="1"/>
          </p:nvPr>
        </p:nvSpPr>
        <p:spPr>
          <a:xfrm>
            <a:off x="457200" y="1417638"/>
            <a:ext cx="8229600" cy="4525963"/>
          </a:xfrm>
        </p:spPr>
        <p:txBody>
          <a:bodyPr>
            <a:normAutofit fontScale="77500" lnSpcReduction="20000"/>
          </a:bodyPr>
          <a:lstStyle/>
          <a:p>
            <a:pPr lvl="0"/>
            <a:r>
              <a:rPr lang="en-US" b="1"/>
              <a:t>Bronchodilators:</a:t>
            </a:r>
            <a:r>
              <a:rPr lang="en-US"/>
              <a:t> relaxes the muscles which tighten around the airways. They help relieve shortness of breath and chest tightness. </a:t>
            </a:r>
          </a:p>
          <a:p>
            <a:pPr lvl="0"/>
            <a:r>
              <a:rPr lang="en-US" b="1"/>
              <a:t>Corticosteroids:</a:t>
            </a:r>
            <a:r>
              <a:rPr lang="en-US"/>
              <a:t> reduces swelling in the lining of the airways; decrease the inflammation and mucus production. Must be used regularly and do NOT have an immediate effect. </a:t>
            </a:r>
          </a:p>
          <a:p>
            <a:pPr lvl="0"/>
            <a:r>
              <a:rPr lang="en-US" b="1"/>
              <a:t>Water pills (diuretics):</a:t>
            </a:r>
            <a:r>
              <a:rPr lang="en-US"/>
              <a:t> increase the rate at which you may urine. When you have less fluid on the body, the heart and lungs do not have to work as hard.   </a:t>
            </a:r>
          </a:p>
          <a:p>
            <a:pPr lvl="0"/>
            <a:r>
              <a:rPr lang="en-US" b="1"/>
              <a:t>Antihistamines:</a:t>
            </a:r>
            <a:r>
              <a:rPr lang="en-US"/>
              <a:t> help block allergic reaction to things that causes breathing problems. </a:t>
            </a:r>
          </a:p>
          <a:p>
            <a:pPr lvl="0"/>
            <a:r>
              <a:rPr lang="en-US" b="1"/>
              <a:t>Decongestants: </a:t>
            </a:r>
            <a:r>
              <a:rPr lang="en-US"/>
              <a:t>help reduce swelling in nasal passages. </a:t>
            </a:r>
          </a:p>
        </p:txBody>
      </p:sp>
    </p:spTree>
    <p:extLst>
      <p:ext uri="{BB962C8B-B14F-4D97-AF65-F5344CB8AC3E}">
        <p14:creationId xmlns:p14="http://schemas.microsoft.com/office/powerpoint/2010/main" val="681597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Heart Failure </a:t>
            </a:r>
          </a:p>
        </p:txBody>
      </p:sp>
      <p:sp>
        <p:nvSpPr>
          <p:cNvPr id="3" name="Content Placeholder 2"/>
          <p:cNvSpPr>
            <a:spLocks noGrp="1"/>
          </p:cNvSpPr>
          <p:nvPr>
            <p:ph idx="1"/>
          </p:nvPr>
        </p:nvSpPr>
        <p:spPr>
          <a:xfrm>
            <a:off x="457200" y="1828800"/>
            <a:ext cx="8305800" cy="4114800"/>
          </a:xfrm>
        </p:spPr>
        <p:txBody>
          <a:bodyPr>
            <a:normAutofit/>
          </a:bodyPr>
          <a:lstStyle/>
          <a:p>
            <a:r>
              <a:rPr lang="en-US"/>
              <a:t>This is a condition that causes the muscles in the heart’s wall to weaken, and the heart can no longer pump enough oxygen rich blood throughout the body. </a:t>
            </a:r>
          </a:p>
          <a:p>
            <a:r>
              <a:rPr lang="en-US"/>
              <a:t>Some symptoms: shortness of breath or swelling in the stomach, hands, legs, and feet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Managing Mucus </a:t>
            </a:r>
          </a:p>
        </p:txBody>
      </p:sp>
      <p:sp>
        <p:nvSpPr>
          <p:cNvPr id="3" name="Content Placeholder 2"/>
          <p:cNvSpPr>
            <a:spLocks noGrp="1"/>
          </p:cNvSpPr>
          <p:nvPr>
            <p:ph idx="1"/>
          </p:nvPr>
        </p:nvSpPr>
        <p:spPr/>
        <p:txBody>
          <a:bodyPr/>
          <a:lstStyle/>
          <a:p>
            <a:pPr lvl="0"/>
            <a:r>
              <a:rPr lang="en-US"/>
              <a:t>Drink plenty of liquid to help thin the mucus </a:t>
            </a:r>
          </a:p>
          <a:p>
            <a:pPr lvl="1"/>
            <a:r>
              <a:rPr lang="en-US"/>
              <a:t>Your doctor will tell you how much to drink</a:t>
            </a:r>
          </a:p>
          <a:p>
            <a:pPr lvl="1"/>
            <a:r>
              <a:rPr lang="en-US"/>
              <a:t>It will take about 2 to 4 days before notice mucus to thin</a:t>
            </a:r>
          </a:p>
          <a:p>
            <a:pPr lvl="1"/>
            <a:r>
              <a:rPr lang="en-US"/>
              <a:t>Although you can drink other fluids, water is best</a:t>
            </a:r>
          </a:p>
          <a:p>
            <a:pPr lvl="0"/>
            <a:r>
              <a:rPr lang="en-US"/>
              <a:t>Drink very little caffeine </a:t>
            </a:r>
          </a:p>
          <a:p>
            <a:pPr lvl="0"/>
            <a:r>
              <a:rPr lang="en-US"/>
              <a:t>Don’t take antihistamines or diuretics unless your doctor tells you to. </a:t>
            </a:r>
          </a:p>
          <a:p>
            <a:endParaRPr lang="en-US"/>
          </a:p>
        </p:txBody>
      </p:sp>
    </p:spTree>
    <p:extLst>
      <p:ext uri="{BB962C8B-B14F-4D97-AF65-F5344CB8AC3E}">
        <p14:creationId xmlns:p14="http://schemas.microsoft.com/office/powerpoint/2010/main" val="306068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Diet</a:t>
            </a:r>
          </a:p>
        </p:txBody>
      </p:sp>
      <p:sp>
        <p:nvSpPr>
          <p:cNvPr id="3" name="Content Placeholder 2"/>
          <p:cNvSpPr>
            <a:spLocks noGrp="1"/>
          </p:cNvSpPr>
          <p:nvPr>
            <p:ph idx="1"/>
          </p:nvPr>
        </p:nvSpPr>
        <p:spPr/>
        <p:txBody>
          <a:bodyPr>
            <a:normAutofit fontScale="85000" lnSpcReduction="20000"/>
          </a:bodyPr>
          <a:lstStyle/>
          <a:p>
            <a:r>
              <a:rPr lang="en-US"/>
              <a:t>A balance diet helps increase energy levels, maintain weight and helps your body fight off illness. </a:t>
            </a:r>
          </a:p>
          <a:p>
            <a:r>
              <a:rPr lang="en-US"/>
              <a:t>It takes extra oxygen to digest food. When a person has a lung disease, they may be short of breath when trying to digest large amount of food. </a:t>
            </a:r>
          </a:p>
          <a:p>
            <a:r>
              <a:rPr lang="en-US"/>
              <a:t>This process also creates more carbon dioxide which will need to be exhaled through the lungs. </a:t>
            </a:r>
          </a:p>
          <a:p>
            <a:r>
              <a:rPr lang="en-US"/>
              <a:t> Certain foods produce a higher amount of carbon dioxide than others do. </a:t>
            </a:r>
          </a:p>
          <a:p>
            <a:r>
              <a:rPr lang="en-US"/>
              <a:t>Not all people with lung disease need to follow the same diet. Use the plan the doctor or nutritionist provides. </a:t>
            </a:r>
          </a:p>
          <a:p>
            <a:endParaRPr lang="en-US"/>
          </a:p>
        </p:txBody>
      </p:sp>
    </p:spTree>
    <p:extLst>
      <p:ext uri="{BB962C8B-B14F-4D97-AF65-F5344CB8AC3E}">
        <p14:creationId xmlns:p14="http://schemas.microsoft.com/office/powerpoint/2010/main" val="3179911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Preventing Infection</a:t>
            </a:r>
          </a:p>
        </p:txBody>
      </p:sp>
      <p:sp>
        <p:nvSpPr>
          <p:cNvPr id="3" name="Content Placeholder 2"/>
          <p:cNvSpPr>
            <a:spLocks noGrp="1"/>
          </p:cNvSpPr>
          <p:nvPr>
            <p:ph idx="1"/>
          </p:nvPr>
        </p:nvSpPr>
        <p:spPr/>
        <p:txBody>
          <a:bodyPr>
            <a:normAutofit fontScale="70000" lnSpcReduction="20000"/>
          </a:bodyPr>
          <a:lstStyle/>
          <a:p>
            <a:pPr lvl="0">
              <a:buFont typeface="Wingdings" panose="05000000000000000000" pitchFamily="2" charset="2"/>
              <a:buChar char="ü"/>
            </a:pPr>
            <a:r>
              <a:rPr lang="en-US"/>
              <a:t>Wash hands often </a:t>
            </a:r>
          </a:p>
          <a:p>
            <a:pPr lvl="0">
              <a:buFont typeface="Wingdings" panose="05000000000000000000" pitchFamily="2" charset="2"/>
              <a:buChar char="ü"/>
            </a:pPr>
            <a:r>
              <a:rPr lang="en-US"/>
              <a:t>Stay away from sick people</a:t>
            </a:r>
          </a:p>
          <a:p>
            <a:pPr lvl="0">
              <a:buFont typeface="Wingdings" panose="05000000000000000000" pitchFamily="2" charset="2"/>
              <a:buChar char="ü"/>
            </a:pPr>
            <a:r>
              <a:rPr lang="en-US"/>
              <a:t>Take medication </a:t>
            </a:r>
          </a:p>
          <a:p>
            <a:pPr lvl="0">
              <a:buFont typeface="Wingdings" panose="05000000000000000000" pitchFamily="2" charset="2"/>
              <a:buChar char="ü"/>
            </a:pPr>
            <a:r>
              <a:rPr lang="en-US"/>
              <a:t>Exercise </a:t>
            </a:r>
          </a:p>
          <a:p>
            <a:pPr lvl="0">
              <a:buFont typeface="Wingdings" panose="05000000000000000000" pitchFamily="2" charset="2"/>
              <a:buChar char="ü"/>
            </a:pPr>
            <a:r>
              <a:rPr lang="en-US"/>
              <a:t>Eat a balanced diet</a:t>
            </a:r>
          </a:p>
          <a:p>
            <a:pPr lvl="0">
              <a:buFont typeface="Wingdings" panose="05000000000000000000" pitchFamily="2" charset="2"/>
              <a:buChar char="ü"/>
            </a:pPr>
            <a:r>
              <a:rPr lang="en-US"/>
              <a:t>Ask the doctor about getting a pneumonia shot</a:t>
            </a:r>
          </a:p>
          <a:p>
            <a:pPr lvl="0">
              <a:buFont typeface="Wingdings" panose="05000000000000000000" pitchFamily="2" charset="2"/>
              <a:buChar char="ü"/>
            </a:pPr>
            <a:r>
              <a:rPr lang="en-US"/>
              <a:t>Keep a waterless hand cleaner handy </a:t>
            </a:r>
          </a:p>
          <a:p>
            <a:pPr lvl="0">
              <a:buFont typeface="Wingdings" panose="05000000000000000000" pitchFamily="2" charset="2"/>
              <a:buChar char="ü"/>
            </a:pPr>
            <a:r>
              <a:rPr lang="en-US"/>
              <a:t>Get 7 to 8 hours of sleep nightly </a:t>
            </a:r>
          </a:p>
          <a:p>
            <a:pPr lvl="0">
              <a:buFont typeface="Wingdings" panose="05000000000000000000" pitchFamily="2" charset="2"/>
              <a:buChar char="ü"/>
            </a:pPr>
            <a:r>
              <a:rPr lang="en-US"/>
              <a:t>Conserved energy </a:t>
            </a:r>
          </a:p>
          <a:p>
            <a:pPr lvl="0">
              <a:buFont typeface="Wingdings" panose="05000000000000000000" pitchFamily="2" charset="2"/>
              <a:buChar char="ü"/>
            </a:pPr>
            <a:r>
              <a:rPr lang="en-US"/>
              <a:t>Keep lungs clear of mucus</a:t>
            </a:r>
          </a:p>
          <a:p>
            <a:pPr lvl="0">
              <a:buFont typeface="Wingdings" panose="05000000000000000000" pitchFamily="2" charset="2"/>
              <a:buChar char="ü"/>
            </a:pPr>
            <a:r>
              <a:rPr lang="en-US"/>
              <a:t>Get a flu short every year</a:t>
            </a:r>
          </a:p>
          <a:p>
            <a:pPr lvl="0">
              <a:buFont typeface="Wingdings" panose="05000000000000000000" pitchFamily="2" charset="2"/>
              <a:buChar char="ü"/>
            </a:pPr>
            <a:r>
              <a:rPr lang="en-US"/>
              <a:t>Don’t smoke and don’t allow smoking in the home</a:t>
            </a:r>
          </a:p>
          <a:p>
            <a:endParaRPr lang="en-US"/>
          </a:p>
        </p:txBody>
      </p:sp>
    </p:spTree>
    <p:extLst>
      <p:ext uri="{BB962C8B-B14F-4D97-AF65-F5344CB8AC3E}">
        <p14:creationId xmlns:p14="http://schemas.microsoft.com/office/powerpoint/2010/main" val="4120445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Diabetes </a:t>
            </a:r>
          </a:p>
        </p:txBody>
      </p:sp>
      <p:sp>
        <p:nvSpPr>
          <p:cNvPr id="3" name="Content Placeholder 2"/>
          <p:cNvSpPr>
            <a:spLocks noGrp="1"/>
          </p:cNvSpPr>
          <p:nvPr>
            <p:ph idx="1"/>
          </p:nvPr>
        </p:nvSpPr>
        <p:spPr/>
        <p:txBody>
          <a:bodyPr>
            <a:normAutofit fontScale="92500" lnSpcReduction="20000"/>
          </a:bodyPr>
          <a:lstStyle/>
          <a:p>
            <a:r>
              <a:rPr lang="en-US"/>
              <a:t>Diabetes is a problem with the body that causes blood glucose (sugar) levels to rise higher than normal. This is also called hyperglycemia. </a:t>
            </a:r>
          </a:p>
          <a:p>
            <a:r>
              <a:rPr lang="en-US"/>
              <a:t>When a person eats, the body breaks down food into glucose and sends it into the blood. Insulin then helps move the glucose from the body into the cells. </a:t>
            </a:r>
          </a:p>
          <a:p>
            <a:r>
              <a:rPr lang="en-US"/>
              <a:t>When glucose enters the cells it either use the fuel for energy or store it for later. </a:t>
            </a:r>
          </a:p>
          <a:p>
            <a:r>
              <a:rPr lang="en-US"/>
              <a:t>When a person is diabetic, it is something wrong with their insulin. </a:t>
            </a:r>
          </a:p>
          <a:p>
            <a:endParaRPr lang="en-US"/>
          </a:p>
        </p:txBody>
      </p:sp>
    </p:spTree>
    <p:extLst>
      <p:ext uri="{BB962C8B-B14F-4D97-AF65-F5344CB8AC3E}">
        <p14:creationId xmlns:p14="http://schemas.microsoft.com/office/powerpoint/2010/main" val="719245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Types of Diabetes</a:t>
            </a:r>
          </a:p>
        </p:txBody>
      </p:sp>
      <p:sp>
        <p:nvSpPr>
          <p:cNvPr id="3" name="Content Placeholder 2"/>
          <p:cNvSpPr>
            <a:spLocks noGrp="1"/>
          </p:cNvSpPr>
          <p:nvPr>
            <p:ph idx="1"/>
          </p:nvPr>
        </p:nvSpPr>
        <p:spPr/>
        <p:txBody>
          <a:bodyPr>
            <a:normAutofit fontScale="85000" lnSpcReduction="20000"/>
          </a:bodyPr>
          <a:lstStyle/>
          <a:p>
            <a:r>
              <a:rPr lang="en-US" b="1"/>
              <a:t>Type 1-</a:t>
            </a:r>
            <a:r>
              <a:rPr lang="en-US"/>
              <a:t>  This type is usually diagnosed in children and young adults, and was previously known as juvenile diabetes.  The body treat the cells that make insulin as invaders and destroys them, thus the body eventually does not produce insulin. Only 5% of people with diabetes have this form of the disease.</a:t>
            </a:r>
          </a:p>
          <a:p>
            <a:r>
              <a:rPr lang="en-US" b="1"/>
              <a:t>Type 2- </a:t>
            </a:r>
            <a:r>
              <a:rPr lang="en-US"/>
              <a:t> This is when the body does not use insulin properly. This is called insulin resistance. At first, the pancreas makes extra insulin to make up for it. However, over time it cannot keep up and can't make enough insulin to keep the blood glucose at normal levels. </a:t>
            </a:r>
          </a:p>
          <a:p>
            <a:endParaRPr lang="en-US"/>
          </a:p>
          <a:p>
            <a:endParaRPr lang="en-US"/>
          </a:p>
        </p:txBody>
      </p:sp>
    </p:spTree>
    <p:extLst>
      <p:ext uri="{BB962C8B-B14F-4D97-AF65-F5344CB8AC3E}">
        <p14:creationId xmlns:p14="http://schemas.microsoft.com/office/powerpoint/2010/main" val="4231540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Diagnosing Diabetes</a:t>
            </a:r>
          </a:p>
        </p:txBody>
      </p:sp>
      <p:sp>
        <p:nvSpPr>
          <p:cNvPr id="3" name="Content Placeholder 2"/>
          <p:cNvSpPr>
            <a:spLocks noGrp="1"/>
          </p:cNvSpPr>
          <p:nvPr>
            <p:ph idx="1"/>
          </p:nvPr>
        </p:nvSpPr>
        <p:spPr/>
        <p:txBody>
          <a:bodyPr>
            <a:normAutofit fontScale="62500" lnSpcReduction="20000"/>
          </a:bodyPr>
          <a:lstStyle/>
          <a:p>
            <a:pPr lvl="0"/>
            <a:r>
              <a:rPr lang="en-US" b="1"/>
              <a:t>A1C:</a:t>
            </a:r>
            <a:r>
              <a:rPr lang="en-US"/>
              <a:t> The A1C test measures the average blood glucose for the past 2 to 3 months. Diabetes is diagnosed at an A1C of greater than or equal to 6.5%</a:t>
            </a:r>
          </a:p>
          <a:p>
            <a:pPr marL="0" lvl="0" indent="0">
              <a:buNone/>
            </a:pPr>
            <a:endParaRPr lang="en-US"/>
          </a:p>
          <a:p>
            <a:pPr lvl="0"/>
            <a:r>
              <a:rPr lang="en-US" b="1"/>
              <a:t>Fasting Plasma Glucose (FPG):</a:t>
            </a:r>
            <a:r>
              <a:rPr lang="en-US"/>
              <a:t> This test checks the fasting blood glucose levels. Fasting means not having anything to eat or drink (except water) for at least 8 hours before the test. Diabetes is diagnosed at fasting blood glucose of greater than or equal to 126 mg/dl</a:t>
            </a:r>
          </a:p>
          <a:p>
            <a:pPr marL="0" lvl="0" indent="0">
              <a:buNone/>
            </a:pPr>
            <a:endParaRPr lang="en-US"/>
          </a:p>
          <a:p>
            <a:pPr lvl="0"/>
            <a:r>
              <a:rPr lang="en-US" b="1"/>
              <a:t>Oral Glucose Tolerance Test (OGTT</a:t>
            </a:r>
            <a:r>
              <a:rPr lang="en-US"/>
              <a:t>): a two-hour test that checks the blood glucose levels before and 2 hours after drinking a special drink. It tells the doctor how the body processes glucose. Diabetes is diagnosed at 2-hour blood glucose of greater than or equal to 200 mg/dl </a:t>
            </a:r>
          </a:p>
          <a:p>
            <a:pPr lvl="0"/>
            <a:endParaRPr lang="en-US"/>
          </a:p>
          <a:p>
            <a:pPr lvl="0"/>
            <a:r>
              <a:rPr lang="en-US" b="1"/>
              <a:t>Random(Casual) Plasma Glucose Test</a:t>
            </a:r>
            <a:r>
              <a:rPr lang="en-US"/>
              <a:t>: This test is a blood check at any time of the day when severe diabetes symptoms are present. Diabetes is diagnosed at blood glucose of greater than or equal to 200 mg/dl </a:t>
            </a:r>
          </a:p>
        </p:txBody>
      </p:sp>
    </p:spTree>
    <p:extLst>
      <p:ext uri="{BB962C8B-B14F-4D97-AF65-F5344CB8AC3E}">
        <p14:creationId xmlns:p14="http://schemas.microsoft.com/office/powerpoint/2010/main" val="3271149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Treatment </a:t>
            </a:r>
          </a:p>
        </p:txBody>
      </p:sp>
      <p:sp>
        <p:nvSpPr>
          <p:cNvPr id="3" name="Content Placeholder 2"/>
          <p:cNvSpPr>
            <a:spLocks noGrp="1"/>
          </p:cNvSpPr>
          <p:nvPr>
            <p:ph idx="1"/>
          </p:nvPr>
        </p:nvSpPr>
        <p:spPr/>
        <p:txBody>
          <a:bodyPr/>
          <a:lstStyle/>
          <a:p>
            <a:pPr marL="0" indent="0">
              <a:buNone/>
            </a:pPr>
            <a:r>
              <a:rPr lang="en-US"/>
              <a:t>Daily treatment of diabetes includes: </a:t>
            </a:r>
          </a:p>
          <a:p>
            <a:pPr lvl="0"/>
            <a:r>
              <a:rPr lang="en-US"/>
              <a:t>Monitoring blood glucose </a:t>
            </a:r>
          </a:p>
          <a:p>
            <a:pPr lvl="0"/>
            <a:r>
              <a:rPr lang="en-US"/>
              <a:t>Creating a meal plan </a:t>
            </a:r>
          </a:p>
          <a:p>
            <a:pPr lvl="0"/>
            <a:r>
              <a:rPr lang="en-US"/>
              <a:t>Exercising </a:t>
            </a:r>
          </a:p>
          <a:p>
            <a:pPr lvl="0"/>
            <a:r>
              <a:rPr lang="en-US"/>
              <a:t>Taking medication </a:t>
            </a:r>
          </a:p>
          <a:p>
            <a:pPr lvl="0"/>
            <a:r>
              <a:rPr lang="en-US"/>
              <a:t>Maintaining overall health </a:t>
            </a:r>
          </a:p>
          <a:p>
            <a:endParaRPr lang="en-US"/>
          </a:p>
        </p:txBody>
      </p:sp>
    </p:spTree>
    <p:extLst>
      <p:ext uri="{BB962C8B-B14F-4D97-AF65-F5344CB8AC3E}">
        <p14:creationId xmlns:p14="http://schemas.microsoft.com/office/powerpoint/2010/main" val="2388180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a:t>Monitoring Blood Glucose</a:t>
            </a:r>
          </a:p>
        </p:txBody>
      </p:sp>
      <p:pic>
        <p:nvPicPr>
          <p:cNvPr id="2050" name="Picture 2" descr="http://westtexasadrc.com/images/clientid_306/Diabetes_-_November_2016/diabetes_4.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5442" y="1066800"/>
            <a:ext cx="6842658" cy="46661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9656728-312C-4787-9789-4801E705715E}"/>
              </a:ext>
            </a:extLst>
          </p:cNvPr>
          <p:cNvSpPr txBox="1"/>
          <p:nvPr/>
        </p:nvSpPr>
        <p:spPr>
          <a:xfrm>
            <a:off x="990600" y="5609849"/>
            <a:ext cx="2819400" cy="246221"/>
          </a:xfrm>
          <a:prstGeom prst="rect">
            <a:avLst/>
          </a:prstGeom>
          <a:noFill/>
        </p:spPr>
        <p:txBody>
          <a:bodyPr wrap="square" rtlCol="0">
            <a:spAutoFit/>
          </a:bodyPr>
          <a:lstStyle/>
          <a:p>
            <a:r>
              <a:rPr lang="en-US" sz="1000"/>
              <a:t>Source: Google Image</a:t>
            </a:r>
          </a:p>
        </p:txBody>
      </p:sp>
    </p:spTree>
    <p:extLst>
      <p:ext uri="{BB962C8B-B14F-4D97-AF65-F5344CB8AC3E}">
        <p14:creationId xmlns:p14="http://schemas.microsoft.com/office/powerpoint/2010/main" val="3097391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Meal Plan </a:t>
            </a:r>
          </a:p>
        </p:txBody>
      </p:sp>
      <p:sp>
        <p:nvSpPr>
          <p:cNvPr id="3" name="Content Placeholder 2"/>
          <p:cNvSpPr>
            <a:spLocks noGrp="1"/>
          </p:cNvSpPr>
          <p:nvPr>
            <p:ph idx="1"/>
          </p:nvPr>
        </p:nvSpPr>
        <p:spPr>
          <a:xfrm>
            <a:off x="467139" y="846138"/>
            <a:ext cx="2514600" cy="3505200"/>
          </a:xfrm>
        </p:spPr>
        <p:txBody>
          <a:bodyPr>
            <a:normAutofit/>
          </a:bodyPr>
          <a:lstStyle/>
          <a:p>
            <a:r>
              <a:rPr lang="en-US" sz="1400"/>
              <a:t>The key to controlling blood glucose is eating healthy foods every day.  Ask to meet with a registered dietitian. They will teach the skills needed to plan a healthy, diabetes-friendly meals. </a:t>
            </a:r>
          </a:p>
          <a:p>
            <a:r>
              <a:rPr lang="en-US" sz="1400"/>
              <a:t>To sustain energy, the body needs carbohydrates.  However, the more carbohydrates eaten, the higher the blood glucose may rise. </a:t>
            </a:r>
          </a:p>
          <a:p>
            <a:endParaRPr lang="en-US"/>
          </a:p>
        </p:txBody>
      </p:sp>
      <p:sp>
        <p:nvSpPr>
          <p:cNvPr id="5" name="TextBox 4"/>
          <p:cNvSpPr txBox="1"/>
          <p:nvPr/>
        </p:nvSpPr>
        <p:spPr>
          <a:xfrm>
            <a:off x="3124200" y="5801127"/>
            <a:ext cx="2743200" cy="646331"/>
          </a:xfrm>
          <a:prstGeom prst="rect">
            <a:avLst/>
          </a:prstGeom>
          <a:noFill/>
        </p:spPr>
        <p:txBody>
          <a:bodyPr wrap="square" rtlCol="0">
            <a:spAutoFit/>
          </a:bodyPr>
          <a:lstStyle/>
          <a:p>
            <a:r>
              <a:rPr lang="en-US"/>
              <a:t>The plate method helps with portion sizes </a:t>
            </a:r>
          </a:p>
        </p:txBody>
      </p:sp>
      <p:pic>
        <p:nvPicPr>
          <p:cNvPr id="6" name="Picture 5" descr="https://dtc.ucsf.edu/wp-content/uploads/2010/09/nutrition-label3.jpg"/>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066800"/>
            <a:ext cx="3810000" cy="3322638"/>
          </a:xfrm>
          <a:prstGeom prst="rect">
            <a:avLst/>
          </a:prstGeom>
          <a:noFill/>
          <a:ln>
            <a:noFill/>
          </a:ln>
        </p:spPr>
      </p:pic>
      <p:sp>
        <p:nvSpPr>
          <p:cNvPr id="7" name="TextBox 6"/>
          <p:cNvSpPr txBox="1"/>
          <p:nvPr/>
        </p:nvSpPr>
        <p:spPr>
          <a:xfrm>
            <a:off x="4343400" y="4750602"/>
            <a:ext cx="4343400" cy="646331"/>
          </a:xfrm>
          <a:prstGeom prst="rect">
            <a:avLst/>
          </a:prstGeom>
          <a:noFill/>
        </p:spPr>
        <p:txBody>
          <a:bodyPr wrap="square" rtlCol="0">
            <a:spAutoFit/>
          </a:bodyPr>
          <a:lstStyle/>
          <a:p>
            <a:r>
              <a:rPr lang="en-US"/>
              <a:t>Counting carbs helps tracks carbohydrates eaten at each meal. </a:t>
            </a:r>
          </a:p>
        </p:txBody>
      </p:sp>
      <p:sp>
        <p:nvSpPr>
          <p:cNvPr id="8" name="TextBox 7">
            <a:extLst>
              <a:ext uri="{FF2B5EF4-FFF2-40B4-BE49-F238E27FC236}">
                <a16:creationId xmlns:a16="http://schemas.microsoft.com/office/drawing/2014/main" id="{2C71603C-44A4-421F-8C91-6E920E7442D4}"/>
              </a:ext>
            </a:extLst>
          </p:cNvPr>
          <p:cNvSpPr txBox="1"/>
          <p:nvPr/>
        </p:nvSpPr>
        <p:spPr>
          <a:xfrm>
            <a:off x="4114800" y="4389438"/>
            <a:ext cx="3886200" cy="523220"/>
          </a:xfrm>
          <a:prstGeom prst="rect">
            <a:avLst/>
          </a:prstGeom>
          <a:noFill/>
        </p:spPr>
        <p:txBody>
          <a:bodyPr wrap="square" rtlCol="0">
            <a:spAutoFit/>
          </a:bodyPr>
          <a:lstStyle/>
          <a:p>
            <a:r>
              <a:rPr lang="en-US" sz="1000"/>
              <a:t>Source: Diabetes Teaching Center at the University of California</a:t>
            </a:r>
          </a:p>
          <a:p>
            <a:endParaRPr lang="en-US"/>
          </a:p>
        </p:txBody>
      </p:sp>
      <p:pic>
        <p:nvPicPr>
          <p:cNvPr id="9" name="Picture 8">
            <a:extLst>
              <a:ext uri="{FF2B5EF4-FFF2-40B4-BE49-F238E27FC236}">
                <a16:creationId xmlns:a16="http://schemas.microsoft.com/office/drawing/2014/main" id="{5841C908-4C03-476F-954B-610700B35221}"/>
              </a:ext>
            </a:extLst>
          </p:cNvPr>
          <p:cNvPicPr/>
          <p:nvPr/>
        </p:nvPicPr>
        <p:blipFill rotWithShape="1">
          <a:blip r:embed="rId3"/>
          <a:srcRect l="33587" t="15699" r="23458" b="21709"/>
          <a:stretch/>
        </p:blipFill>
        <p:spPr bwMode="auto">
          <a:xfrm>
            <a:off x="473393" y="3980348"/>
            <a:ext cx="2351405" cy="2186837"/>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53561743-C589-44F2-B434-B6D6AAF4AAD4}"/>
              </a:ext>
            </a:extLst>
          </p:cNvPr>
          <p:cNvSpPr txBox="1"/>
          <p:nvPr/>
        </p:nvSpPr>
        <p:spPr>
          <a:xfrm>
            <a:off x="276639" y="6202047"/>
            <a:ext cx="2895600" cy="246221"/>
          </a:xfrm>
          <a:prstGeom prst="rect">
            <a:avLst/>
          </a:prstGeom>
          <a:noFill/>
        </p:spPr>
        <p:txBody>
          <a:bodyPr wrap="square" rtlCol="0">
            <a:spAutoFit/>
          </a:bodyPr>
          <a:lstStyle/>
          <a:p>
            <a:r>
              <a:rPr lang="en-US" sz="1000"/>
              <a:t>Source: American Diabetes Association </a:t>
            </a:r>
          </a:p>
        </p:txBody>
      </p:sp>
    </p:spTree>
    <p:extLst>
      <p:ext uri="{BB962C8B-B14F-4D97-AF65-F5344CB8AC3E}">
        <p14:creationId xmlns:p14="http://schemas.microsoft.com/office/powerpoint/2010/main" val="1977483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Exercise </a:t>
            </a:r>
          </a:p>
        </p:txBody>
      </p:sp>
      <p:sp>
        <p:nvSpPr>
          <p:cNvPr id="3" name="Content Placeholder 2"/>
          <p:cNvSpPr>
            <a:spLocks noGrp="1"/>
          </p:cNvSpPr>
          <p:nvPr>
            <p:ph idx="1"/>
          </p:nvPr>
        </p:nvSpPr>
        <p:spPr/>
        <p:txBody>
          <a:bodyPr/>
          <a:lstStyle/>
          <a:p>
            <a:r>
              <a:rPr lang="en-US"/>
              <a:t>Being physically active every day helps manage blood glucose, blood pressure and cholesterol. </a:t>
            </a:r>
          </a:p>
          <a:p>
            <a:r>
              <a:rPr lang="en-US"/>
              <a:t>If daily activity is new, start slow and steady.</a:t>
            </a:r>
          </a:p>
          <a:p>
            <a:r>
              <a:rPr lang="en-US"/>
              <a:t> Try to do a total of at least 150 minutes per week of face pace walking, spread over 3 or more days a week. </a:t>
            </a:r>
          </a:p>
        </p:txBody>
      </p:sp>
    </p:spTree>
    <p:extLst>
      <p:ext uri="{BB962C8B-B14F-4D97-AF65-F5344CB8AC3E}">
        <p14:creationId xmlns:p14="http://schemas.microsoft.com/office/powerpoint/2010/main" val="97363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a:t>Types of Heart Failure </a:t>
            </a:r>
          </a:p>
        </p:txBody>
      </p:sp>
      <p:sp>
        <p:nvSpPr>
          <p:cNvPr id="8" name="Content Placeholder 7"/>
          <p:cNvSpPr>
            <a:spLocks noGrp="1"/>
          </p:cNvSpPr>
          <p:nvPr>
            <p:ph idx="1"/>
          </p:nvPr>
        </p:nvSpPr>
        <p:spPr>
          <a:xfrm>
            <a:off x="457200" y="1600200"/>
            <a:ext cx="8229600" cy="4572000"/>
          </a:xfrm>
        </p:spPr>
        <p:txBody>
          <a:bodyPr>
            <a:normAutofit fontScale="92500"/>
          </a:bodyPr>
          <a:lstStyle/>
          <a:p>
            <a:pPr lvl="0"/>
            <a:r>
              <a:rPr lang="en-US" b="1"/>
              <a:t>Left-sided heart failure</a:t>
            </a:r>
            <a:r>
              <a:rPr lang="en-US"/>
              <a:t> happens when the heart fails to pump out enough blood to the body. There are two types of left-sided heart failure.  </a:t>
            </a:r>
          </a:p>
          <a:p>
            <a:pPr lvl="1"/>
            <a:r>
              <a:rPr lang="en-US"/>
              <a:t>Systolic failure: the left ventricle loses its ability to contract normally. The heart can’t pump with enough force to push enough blood in to circulation.</a:t>
            </a:r>
          </a:p>
          <a:p>
            <a:pPr lvl="1"/>
            <a:r>
              <a:rPr lang="en-US"/>
              <a:t>Diastolic failure: the left ventricle loses its ability to relax normally because the muscle is stiff. Thus the heart cannot fill properly with blood. </a:t>
            </a:r>
          </a:p>
          <a:p>
            <a:pPr marL="114300" indent="0">
              <a:buNone/>
            </a:pPr>
            <a:endParaRPr lang="en-US"/>
          </a:p>
        </p:txBody>
      </p:sp>
    </p:spTree>
    <p:extLst>
      <p:ext uri="{BB962C8B-B14F-4D97-AF65-F5344CB8AC3E}">
        <p14:creationId xmlns:p14="http://schemas.microsoft.com/office/powerpoint/2010/main" val="1061728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Medication </a:t>
            </a:r>
          </a:p>
        </p:txBody>
      </p:sp>
      <p:sp>
        <p:nvSpPr>
          <p:cNvPr id="3" name="Content Placeholder 2"/>
          <p:cNvSpPr>
            <a:spLocks noGrp="1"/>
          </p:cNvSpPr>
          <p:nvPr>
            <p:ph idx="1"/>
          </p:nvPr>
        </p:nvSpPr>
        <p:spPr/>
        <p:txBody>
          <a:bodyPr/>
          <a:lstStyle/>
          <a:p>
            <a:r>
              <a:rPr lang="en-US"/>
              <a:t>Some people with type 2 diabetes can manage their diabetes with healthy eating and exercise. </a:t>
            </a:r>
          </a:p>
          <a:p>
            <a:r>
              <a:rPr lang="en-US"/>
              <a:t>However, the doctor may need to also prescribe oral medications (pills) and/or insulin to help meet the target blood glucose levels. </a:t>
            </a:r>
          </a:p>
          <a:p>
            <a:endParaRPr lang="en-US"/>
          </a:p>
        </p:txBody>
      </p:sp>
    </p:spTree>
    <p:extLst>
      <p:ext uri="{BB962C8B-B14F-4D97-AF65-F5344CB8AC3E}">
        <p14:creationId xmlns:p14="http://schemas.microsoft.com/office/powerpoint/2010/main" val="3917335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End Stage Renal Disease (ESRD) </a:t>
            </a:r>
          </a:p>
        </p:txBody>
      </p:sp>
      <p:sp>
        <p:nvSpPr>
          <p:cNvPr id="3" name="Content Placeholder 2"/>
          <p:cNvSpPr>
            <a:spLocks noGrp="1"/>
          </p:cNvSpPr>
          <p:nvPr>
            <p:ph idx="1"/>
          </p:nvPr>
        </p:nvSpPr>
        <p:spPr/>
        <p:txBody>
          <a:bodyPr/>
          <a:lstStyle/>
          <a:p>
            <a:r>
              <a:rPr lang="en-US"/>
              <a:t>When the kidneys become damaged, they stop working properly. Waste product and fluid will begin to build up in the body causing swelling, vomiting, weakness, poor sleep, and shortness of breath.  This stage of kidney disease is called </a:t>
            </a:r>
            <a:r>
              <a:rPr lang="en-US" b="1"/>
              <a:t>Acute Kidney Injury</a:t>
            </a:r>
            <a:r>
              <a:rPr lang="en-US"/>
              <a:t> (AKI) or </a:t>
            </a:r>
            <a:r>
              <a:rPr lang="en-US" b="1"/>
              <a:t>Acute Renal Failure</a:t>
            </a:r>
            <a:r>
              <a:rPr lang="en-US"/>
              <a:t> (ARF). </a:t>
            </a:r>
          </a:p>
          <a:p>
            <a:endParaRPr lang="en-US"/>
          </a:p>
        </p:txBody>
      </p:sp>
    </p:spTree>
    <p:extLst>
      <p:ext uri="{BB962C8B-B14F-4D97-AF65-F5344CB8AC3E}">
        <p14:creationId xmlns:p14="http://schemas.microsoft.com/office/powerpoint/2010/main" val="2108545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ESRD </a:t>
            </a:r>
          </a:p>
        </p:txBody>
      </p:sp>
      <p:sp>
        <p:nvSpPr>
          <p:cNvPr id="3" name="Content Placeholder 2"/>
          <p:cNvSpPr>
            <a:spLocks noGrp="1"/>
          </p:cNvSpPr>
          <p:nvPr>
            <p:ph idx="1"/>
          </p:nvPr>
        </p:nvSpPr>
        <p:spPr/>
        <p:txBody>
          <a:bodyPr/>
          <a:lstStyle/>
          <a:p>
            <a:r>
              <a:rPr lang="en-US"/>
              <a:t>The final stage of chronic kidney disease is kidney failure. The kidneys stop working and the body will not function properly without dialysis or a kidney transplant.  In most cases, kidney failure is permanent and is called </a:t>
            </a:r>
            <a:r>
              <a:rPr lang="en-US" b="1"/>
              <a:t>End Staged Renal Disease</a:t>
            </a:r>
            <a:r>
              <a:rPr lang="en-US"/>
              <a:t>.</a:t>
            </a:r>
          </a:p>
          <a:p>
            <a:endParaRPr lang="en-US"/>
          </a:p>
        </p:txBody>
      </p:sp>
    </p:spTree>
    <p:extLst>
      <p:ext uri="{BB962C8B-B14F-4D97-AF65-F5344CB8AC3E}">
        <p14:creationId xmlns:p14="http://schemas.microsoft.com/office/powerpoint/2010/main" val="151884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Kidney Function Tests</a:t>
            </a:r>
          </a:p>
        </p:txBody>
      </p:sp>
      <p:sp>
        <p:nvSpPr>
          <p:cNvPr id="3" name="Content Placeholder 2"/>
          <p:cNvSpPr>
            <a:spLocks noGrp="1"/>
          </p:cNvSpPr>
          <p:nvPr>
            <p:ph idx="1"/>
          </p:nvPr>
        </p:nvSpPr>
        <p:spPr/>
        <p:txBody>
          <a:bodyPr>
            <a:normAutofit fontScale="62500" lnSpcReduction="20000"/>
          </a:bodyPr>
          <a:lstStyle/>
          <a:p>
            <a:pPr lvl="0"/>
            <a:r>
              <a:rPr lang="en-US" b="1"/>
              <a:t>BUN: </a:t>
            </a:r>
            <a:r>
              <a:rPr lang="en-US"/>
              <a:t>Blood Urea Nitrogen measures waste in the blood that would be otherwise filtered into urine with normal kidney function. Normal range is 7-20 mg/dL</a:t>
            </a:r>
          </a:p>
          <a:p>
            <a:pPr marL="0" lvl="0" indent="0">
              <a:buNone/>
            </a:pPr>
            <a:endParaRPr lang="en-US"/>
          </a:p>
          <a:p>
            <a:pPr lvl="0"/>
            <a:r>
              <a:rPr lang="en-US" b="1"/>
              <a:t>Creatinine: </a:t>
            </a:r>
            <a:r>
              <a:rPr lang="en-US"/>
              <a:t>a creatinine blood test measures the amount of creatinine in the blood. Normally, the kidneys will filter creatinine, and it will be released in the urine.  The normal range is .7-1.3 mg/dL.</a:t>
            </a:r>
          </a:p>
          <a:p>
            <a:pPr lvl="0"/>
            <a:endParaRPr lang="en-US"/>
          </a:p>
          <a:p>
            <a:pPr lvl="0"/>
            <a:r>
              <a:rPr lang="en-US" b="1"/>
              <a:t>Microalbumin: </a:t>
            </a:r>
            <a:r>
              <a:rPr lang="en-US"/>
              <a:t>this is a urine test to check the level of albumin, or protein, in the urine. In a person with normal kidney function, there should be little to no albumin in the urine. </a:t>
            </a:r>
          </a:p>
          <a:p>
            <a:pPr marL="0" lvl="0" indent="0">
              <a:buNone/>
            </a:pPr>
            <a:endParaRPr lang="en-US"/>
          </a:p>
          <a:p>
            <a:pPr lvl="0"/>
            <a:r>
              <a:rPr lang="en-US" b="1"/>
              <a:t>GFR: </a:t>
            </a:r>
            <a:r>
              <a:rPr lang="en-US"/>
              <a:t>The Glomerular Filtration Rate blood test measures how much blood can pass through the kidney in one minute. It is used to stage kidney disease. </a:t>
            </a:r>
          </a:p>
          <a:p>
            <a:endParaRPr lang="en-US"/>
          </a:p>
        </p:txBody>
      </p:sp>
    </p:spTree>
    <p:extLst>
      <p:ext uri="{BB962C8B-B14F-4D97-AF65-F5344CB8AC3E}">
        <p14:creationId xmlns:p14="http://schemas.microsoft.com/office/powerpoint/2010/main" val="33065180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Treatment </a:t>
            </a:r>
          </a:p>
        </p:txBody>
      </p:sp>
      <p:sp>
        <p:nvSpPr>
          <p:cNvPr id="3" name="Content Placeholder 2"/>
          <p:cNvSpPr>
            <a:spLocks noGrp="1"/>
          </p:cNvSpPr>
          <p:nvPr>
            <p:ph idx="1"/>
          </p:nvPr>
        </p:nvSpPr>
        <p:spPr/>
        <p:txBody>
          <a:bodyPr/>
          <a:lstStyle/>
          <a:p>
            <a:r>
              <a:rPr lang="en-US" b="1"/>
              <a:t>Dialysis </a:t>
            </a:r>
            <a:r>
              <a:rPr lang="en-US"/>
              <a:t>is a treatment to filter waste and water from the blood, allowing people with kidney failure to feel better and continue doing the things they enjoy. </a:t>
            </a:r>
          </a:p>
        </p:txBody>
      </p:sp>
    </p:spTree>
    <p:extLst>
      <p:ext uri="{BB962C8B-B14F-4D97-AF65-F5344CB8AC3E}">
        <p14:creationId xmlns:p14="http://schemas.microsoft.com/office/powerpoint/2010/main" val="3549278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Types of Dialysis </a:t>
            </a:r>
          </a:p>
        </p:txBody>
      </p:sp>
      <p:sp>
        <p:nvSpPr>
          <p:cNvPr id="3" name="Content Placeholder 2"/>
          <p:cNvSpPr>
            <a:spLocks noGrp="1"/>
          </p:cNvSpPr>
          <p:nvPr>
            <p:ph idx="1"/>
          </p:nvPr>
        </p:nvSpPr>
        <p:spPr>
          <a:xfrm>
            <a:off x="457200" y="1600201"/>
            <a:ext cx="5029200" cy="1219199"/>
          </a:xfrm>
        </p:spPr>
        <p:txBody>
          <a:bodyPr>
            <a:normAutofit/>
          </a:bodyPr>
          <a:lstStyle/>
          <a:p>
            <a:pPr marL="0" indent="0">
              <a:buNone/>
            </a:pPr>
            <a:r>
              <a:rPr lang="en-US" sz="1800" b="1"/>
              <a:t>Hemodialysis: </a:t>
            </a:r>
            <a:r>
              <a:rPr lang="en-US" sz="1800"/>
              <a:t>it is the most common dialysis. It uses a filter to remove waste and clean the blood before returning it back to the body. Treatment takes 3 to 4 hours and done 3 times a week. </a:t>
            </a:r>
          </a:p>
          <a:p>
            <a:endParaRPr lang="en-US"/>
          </a:p>
        </p:txBody>
      </p:sp>
      <p:pic>
        <p:nvPicPr>
          <p:cNvPr id="4" name="Picture 3" descr="https://medicalhomehealth.files.wordpress.com/2016/02/dialysis.gif"/>
          <p:cNvPicPr/>
          <p:nvPr/>
        </p:nvPicPr>
        <p:blipFill>
          <a:blip r:embed="rId2">
            <a:extLst>
              <a:ext uri="{28A0092B-C50C-407E-A947-70E740481C1C}">
                <a14:useLocalDpi xmlns:a14="http://schemas.microsoft.com/office/drawing/2010/main" val="0"/>
              </a:ext>
            </a:extLst>
          </a:blip>
          <a:srcRect/>
          <a:stretch>
            <a:fillRect/>
          </a:stretch>
        </p:blipFill>
        <p:spPr bwMode="auto">
          <a:xfrm>
            <a:off x="5885329" y="990600"/>
            <a:ext cx="2039620" cy="2039620"/>
          </a:xfrm>
          <a:prstGeom prst="rect">
            <a:avLst/>
          </a:prstGeom>
          <a:noFill/>
          <a:ln>
            <a:noFill/>
          </a:ln>
        </p:spPr>
      </p:pic>
      <p:sp>
        <p:nvSpPr>
          <p:cNvPr id="6" name="TextBox 5"/>
          <p:cNvSpPr txBox="1"/>
          <p:nvPr/>
        </p:nvSpPr>
        <p:spPr>
          <a:xfrm>
            <a:off x="304800" y="3581400"/>
            <a:ext cx="5181600" cy="1754326"/>
          </a:xfrm>
          <a:prstGeom prst="rect">
            <a:avLst/>
          </a:prstGeom>
          <a:noFill/>
        </p:spPr>
        <p:txBody>
          <a:bodyPr wrap="square" rtlCol="0">
            <a:spAutoFit/>
          </a:bodyPr>
          <a:lstStyle/>
          <a:p>
            <a:r>
              <a:rPr lang="en-US" b="1"/>
              <a:t>Peritoneal Dialysis: </a:t>
            </a:r>
            <a:r>
              <a:rPr lang="en-US"/>
              <a:t>this dialysis uses the lining in the abdomen to filter the blood. It works by putting special fluid in the abdomen to absorb waste produced from the body as it passes through the small blood vessels. The fluid with the waste products is then drained away</a:t>
            </a:r>
          </a:p>
        </p:txBody>
      </p:sp>
      <p:pic>
        <p:nvPicPr>
          <p:cNvPr id="7" name="Picture 6" descr="http://www.nkfs.org/wp-content/uploads/2015/04/principle-of-peritoneal-dialysis.jpg"/>
          <p:cNvPicPr/>
          <p:nvPr/>
        </p:nvPicPr>
        <p:blipFill>
          <a:blip r:embed="rId3">
            <a:extLst>
              <a:ext uri="{28A0092B-C50C-407E-A947-70E740481C1C}">
                <a14:useLocalDpi xmlns:a14="http://schemas.microsoft.com/office/drawing/2010/main" val="0"/>
              </a:ext>
            </a:extLst>
          </a:blip>
          <a:srcRect/>
          <a:stretch>
            <a:fillRect/>
          </a:stretch>
        </p:blipFill>
        <p:spPr bwMode="auto">
          <a:xfrm>
            <a:off x="5744210" y="3208946"/>
            <a:ext cx="2162810" cy="2126780"/>
          </a:xfrm>
          <a:prstGeom prst="rect">
            <a:avLst/>
          </a:prstGeom>
          <a:noFill/>
          <a:ln>
            <a:noFill/>
          </a:ln>
        </p:spPr>
      </p:pic>
      <p:sp>
        <p:nvSpPr>
          <p:cNvPr id="5" name="TextBox 4">
            <a:extLst>
              <a:ext uri="{FF2B5EF4-FFF2-40B4-BE49-F238E27FC236}">
                <a16:creationId xmlns:a16="http://schemas.microsoft.com/office/drawing/2014/main" id="{18EE7EBA-A1CE-4C47-ABA6-7EA9B37247AA}"/>
              </a:ext>
            </a:extLst>
          </p:cNvPr>
          <p:cNvSpPr txBox="1"/>
          <p:nvPr/>
        </p:nvSpPr>
        <p:spPr>
          <a:xfrm>
            <a:off x="5835015" y="2835536"/>
            <a:ext cx="1981200" cy="523220"/>
          </a:xfrm>
          <a:prstGeom prst="rect">
            <a:avLst/>
          </a:prstGeom>
          <a:noFill/>
        </p:spPr>
        <p:txBody>
          <a:bodyPr wrap="square" rtlCol="0">
            <a:spAutoFit/>
          </a:bodyPr>
          <a:lstStyle/>
          <a:p>
            <a:r>
              <a:rPr lang="en-US" sz="1000" dirty="0"/>
              <a:t>Source: Lucenxia</a:t>
            </a:r>
          </a:p>
          <a:p>
            <a:endParaRPr lang="en-US" dirty="0"/>
          </a:p>
        </p:txBody>
      </p:sp>
      <p:sp>
        <p:nvSpPr>
          <p:cNvPr id="8" name="TextBox 7">
            <a:extLst>
              <a:ext uri="{FF2B5EF4-FFF2-40B4-BE49-F238E27FC236}">
                <a16:creationId xmlns:a16="http://schemas.microsoft.com/office/drawing/2014/main" id="{41A1CD80-9544-4D45-8E83-D27020B925E2}"/>
              </a:ext>
            </a:extLst>
          </p:cNvPr>
          <p:cNvSpPr txBox="1"/>
          <p:nvPr/>
        </p:nvSpPr>
        <p:spPr>
          <a:xfrm>
            <a:off x="5885329" y="5357241"/>
            <a:ext cx="2209800" cy="246221"/>
          </a:xfrm>
          <a:prstGeom prst="rect">
            <a:avLst/>
          </a:prstGeom>
          <a:noFill/>
        </p:spPr>
        <p:txBody>
          <a:bodyPr wrap="square" rtlCol="0">
            <a:spAutoFit/>
          </a:bodyPr>
          <a:lstStyle/>
          <a:p>
            <a:r>
              <a:rPr lang="en-US" sz="1000"/>
              <a:t>Source: National Kidney Foundation</a:t>
            </a:r>
          </a:p>
        </p:txBody>
      </p:sp>
    </p:spTree>
    <p:extLst>
      <p:ext uri="{BB962C8B-B14F-4D97-AF65-F5344CB8AC3E}">
        <p14:creationId xmlns:p14="http://schemas.microsoft.com/office/powerpoint/2010/main" val="19485167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Stroke </a:t>
            </a:r>
          </a:p>
        </p:txBody>
      </p:sp>
      <p:sp>
        <p:nvSpPr>
          <p:cNvPr id="3" name="Content Placeholder 2"/>
          <p:cNvSpPr>
            <a:spLocks noGrp="1"/>
          </p:cNvSpPr>
          <p:nvPr>
            <p:ph idx="1"/>
          </p:nvPr>
        </p:nvSpPr>
        <p:spPr/>
        <p:txBody>
          <a:bodyPr/>
          <a:lstStyle/>
          <a:p>
            <a:r>
              <a:rPr lang="en-US"/>
              <a:t>Blood vessels that carry blood to the brain from the heart are called arteries.  A stroke occurs when one of the arteries to the brain is either blocked or bursts. As a result, part of the brain does not get the blood it needs, so it starts to die. </a:t>
            </a:r>
          </a:p>
          <a:p>
            <a:endParaRPr lang="en-US"/>
          </a:p>
        </p:txBody>
      </p:sp>
    </p:spTree>
    <p:extLst>
      <p:ext uri="{BB962C8B-B14F-4D97-AF65-F5344CB8AC3E}">
        <p14:creationId xmlns:p14="http://schemas.microsoft.com/office/powerpoint/2010/main" val="18610514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Types of Strokes </a:t>
            </a:r>
          </a:p>
        </p:txBody>
      </p:sp>
      <p:sp>
        <p:nvSpPr>
          <p:cNvPr id="3" name="Content Placeholder 2"/>
          <p:cNvSpPr>
            <a:spLocks noGrp="1"/>
          </p:cNvSpPr>
          <p:nvPr>
            <p:ph idx="1"/>
          </p:nvPr>
        </p:nvSpPr>
        <p:spPr>
          <a:xfrm>
            <a:off x="457200" y="1401073"/>
            <a:ext cx="8229600" cy="4525963"/>
          </a:xfrm>
        </p:spPr>
        <p:txBody>
          <a:bodyPr>
            <a:normAutofit fontScale="92500" lnSpcReduction="20000"/>
          </a:bodyPr>
          <a:lstStyle/>
          <a:p>
            <a:pPr lvl="0"/>
            <a:r>
              <a:rPr lang="en-US" b="1"/>
              <a:t>Ischemic- </a:t>
            </a:r>
            <a:r>
              <a:rPr lang="en-US"/>
              <a:t>the most common type of stroke. This occurs when an artery in the brain is blocked. There are two main types of ischemic strokes: </a:t>
            </a:r>
          </a:p>
          <a:p>
            <a:pPr marL="0" indent="0">
              <a:buNone/>
            </a:pPr>
            <a:r>
              <a:rPr lang="en-US"/>
              <a:t>	- </a:t>
            </a:r>
            <a:r>
              <a:rPr lang="en-US" b="1"/>
              <a:t>Embolic Stroke:</a:t>
            </a:r>
            <a:r>
              <a:rPr lang="en-US"/>
              <a:t> A blood clot or plague piece forms, usually in the heart or the large arteries leading to the brain, and then moves through the bloodstream to the brain. In the brain, the clot blocks a blood vessel and leads to a stroke. </a:t>
            </a:r>
          </a:p>
          <a:p>
            <a:pPr marL="0" indent="0">
              <a:buNone/>
            </a:pPr>
            <a:r>
              <a:rPr lang="en-US"/>
              <a:t>	- </a:t>
            </a:r>
            <a:r>
              <a:rPr lang="en-US" b="1"/>
              <a:t>Thrombotic stroke: </a:t>
            </a:r>
            <a:r>
              <a:rPr lang="en-US"/>
              <a:t>a blood clot forms inside an artery that supplies blood to the brain. The clot interrupts blood flow and causes a stroke. </a:t>
            </a:r>
          </a:p>
          <a:p>
            <a:pPr marL="0" indent="0">
              <a:buNone/>
            </a:pPr>
            <a:endParaRPr lang="en-US"/>
          </a:p>
        </p:txBody>
      </p:sp>
    </p:spTree>
    <p:extLst>
      <p:ext uri="{BB962C8B-B14F-4D97-AF65-F5344CB8AC3E}">
        <p14:creationId xmlns:p14="http://schemas.microsoft.com/office/powerpoint/2010/main" val="25765630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Types of Strokes </a:t>
            </a:r>
          </a:p>
        </p:txBody>
      </p:sp>
      <p:sp>
        <p:nvSpPr>
          <p:cNvPr id="3" name="Content Placeholder 2"/>
          <p:cNvSpPr>
            <a:spLocks noGrp="1"/>
          </p:cNvSpPr>
          <p:nvPr>
            <p:ph idx="1"/>
          </p:nvPr>
        </p:nvSpPr>
        <p:spPr>
          <a:xfrm>
            <a:off x="457200" y="1600201"/>
            <a:ext cx="7924800" cy="2133600"/>
          </a:xfrm>
        </p:spPr>
        <p:txBody>
          <a:bodyPr>
            <a:normAutofit fontScale="85000" lnSpcReduction="10000"/>
          </a:bodyPr>
          <a:lstStyle/>
          <a:p>
            <a:r>
              <a:rPr lang="en-US" b="1"/>
              <a:t>Hemorrhagic-</a:t>
            </a:r>
            <a:r>
              <a:rPr lang="en-US"/>
              <a:t> this occurs when a blood vessel in the brain bursts.  Blood leaks out and can injure or irritate the brain tissue, or cause damage by pushing into other areas. High blood pressure is the most common cause of this type of stroke. </a:t>
            </a:r>
          </a:p>
          <a:p>
            <a:endParaRPr lang="en-US"/>
          </a:p>
        </p:txBody>
      </p:sp>
      <p:pic>
        <p:nvPicPr>
          <p:cNvPr id="6" name="Picture 5">
            <a:extLst>
              <a:ext uri="{FF2B5EF4-FFF2-40B4-BE49-F238E27FC236}">
                <a16:creationId xmlns:a16="http://schemas.microsoft.com/office/drawing/2014/main" id="{74FAAB2E-E237-4531-BD44-55FDEA67A87F}"/>
              </a:ext>
            </a:extLst>
          </p:cNvPr>
          <p:cNvPicPr>
            <a:picLocks noChangeAspect="1"/>
          </p:cNvPicPr>
          <p:nvPr/>
        </p:nvPicPr>
        <p:blipFill rotWithShape="1">
          <a:blip r:embed="rId2">
            <a:extLst>
              <a:ext uri="{28A0092B-C50C-407E-A947-70E740481C1C}">
                <a14:useLocalDpi xmlns:a14="http://schemas.microsoft.com/office/drawing/2010/main" val="0"/>
              </a:ext>
            </a:extLst>
          </a:blip>
          <a:srcRect l="13279" b="5574"/>
          <a:stretch/>
        </p:blipFill>
        <p:spPr>
          <a:xfrm>
            <a:off x="1752600" y="3505200"/>
            <a:ext cx="5038724" cy="2133600"/>
          </a:xfrm>
          <a:prstGeom prst="rect">
            <a:avLst/>
          </a:prstGeom>
        </p:spPr>
      </p:pic>
      <p:sp>
        <p:nvSpPr>
          <p:cNvPr id="7" name="TextBox 6">
            <a:extLst>
              <a:ext uri="{FF2B5EF4-FFF2-40B4-BE49-F238E27FC236}">
                <a16:creationId xmlns:a16="http://schemas.microsoft.com/office/drawing/2014/main" id="{2E6A2EEE-ED29-40A7-94DC-52FE21637D45}"/>
              </a:ext>
            </a:extLst>
          </p:cNvPr>
          <p:cNvSpPr txBox="1"/>
          <p:nvPr/>
        </p:nvSpPr>
        <p:spPr>
          <a:xfrm>
            <a:off x="1905000" y="5867400"/>
            <a:ext cx="3048000" cy="246221"/>
          </a:xfrm>
          <a:prstGeom prst="rect">
            <a:avLst/>
          </a:prstGeom>
          <a:noFill/>
        </p:spPr>
        <p:txBody>
          <a:bodyPr wrap="square" rtlCol="0">
            <a:spAutoFit/>
          </a:bodyPr>
          <a:lstStyle/>
          <a:p>
            <a:r>
              <a:rPr lang="en-US" sz="1000"/>
              <a:t>Source: American Stroke Association </a:t>
            </a:r>
          </a:p>
        </p:txBody>
      </p:sp>
    </p:spTree>
    <p:extLst>
      <p:ext uri="{BB962C8B-B14F-4D97-AF65-F5344CB8AC3E}">
        <p14:creationId xmlns:p14="http://schemas.microsoft.com/office/powerpoint/2010/main" val="606212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Warning Signs</a:t>
            </a:r>
          </a:p>
        </p:txBody>
      </p:sp>
      <p:sp>
        <p:nvSpPr>
          <p:cNvPr id="3" name="Content Placeholder 2"/>
          <p:cNvSpPr>
            <a:spLocks noGrp="1"/>
          </p:cNvSpPr>
          <p:nvPr>
            <p:ph idx="1"/>
          </p:nvPr>
        </p:nvSpPr>
        <p:spPr>
          <a:xfrm>
            <a:off x="487017" y="1295400"/>
            <a:ext cx="8229600" cy="2133600"/>
          </a:xfrm>
        </p:spPr>
        <p:txBody>
          <a:bodyPr>
            <a:normAutofit fontScale="70000" lnSpcReduction="20000"/>
          </a:bodyPr>
          <a:lstStyle/>
          <a:p>
            <a:pPr lvl="0">
              <a:buFont typeface="Wingdings" panose="05000000000000000000" pitchFamily="2" charset="2"/>
              <a:buChar char="Ø"/>
            </a:pPr>
            <a:r>
              <a:rPr lang="en-US"/>
              <a:t>Sudden numbness or weakness of the face, arm, or leg</a:t>
            </a:r>
          </a:p>
          <a:p>
            <a:pPr lvl="0">
              <a:buFont typeface="Wingdings" panose="05000000000000000000" pitchFamily="2" charset="2"/>
              <a:buChar char="Ø"/>
            </a:pPr>
            <a:r>
              <a:rPr lang="en-US"/>
              <a:t>Sudden confusion, trouble speaking, or understanding</a:t>
            </a:r>
          </a:p>
          <a:p>
            <a:pPr lvl="0">
              <a:buFont typeface="Wingdings" panose="05000000000000000000" pitchFamily="2" charset="2"/>
              <a:buChar char="Ø"/>
            </a:pPr>
            <a:r>
              <a:rPr lang="en-US"/>
              <a:t>Sudden trouble seeing in one or both eyes</a:t>
            </a:r>
          </a:p>
          <a:p>
            <a:pPr lvl="0">
              <a:buFont typeface="Wingdings" panose="05000000000000000000" pitchFamily="2" charset="2"/>
              <a:buChar char="Ø"/>
            </a:pPr>
            <a:r>
              <a:rPr lang="en-US"/>
              <a:t>Sudden trouble walking, dizziness, loss of balance, or loss of coordination</a:t>
            </a:r>
          </a:p>
          <a:p>
            <a:pPr lvl="0">
              <a:buFont typeface="Wingdings" panose="05000000000000000000" pitchFamily="2" charset="2"/>
              <a:buChar char="Ø"/>
            </a:pPr>
            <a:r>
              <a:rPr lang="en-US"/>
              <a:t>Sudden severe headache with no known cause </a:t>
            </a:r>
          </a:p>
          <a:p>
            <a:endParaRPr lang="en-US"/>
          </a:p>
        </p:txBody>
      </p:sp>
      <p:pic>
        <p:nvPicPr>
          <p:cNvPr id="5" name="Picture 4">
            <a:extLst>
              <a:ext uri="{FF2B5EF4-FFF2-40B4-BE49-F238E27FC236}">
                <a16:creationId xmlns:a16="http://schemas.microsoft.com/office/drawing/2014/main" id="{3D53E0D6-F64F-4F2C-9B59-E8D33D1AD9B4}"/>
              </a:ext>
            </a:extLst>
          </p:cNvPr>
          <p:cNvPicPr/>
          <p:nvPr/>
        </p:nvPicPr>
        <p:blipFill rotWithShape="1">
          <a:blip r:embed="rId2"/>
          <a:srcRect l="17485" t="15749" r="18882" b="52710"/>
          <a:stretch/>
        </p:blipFill>
        <p:spPr bwMode="auto">
          <a:xfrm>
            <a:off x="1447800" y="3429000"/>
            <a:ext cx="5181600" cy="1371599"/>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CC977B65-6278-4810-A84D-0328D41688A3}"/>
              </a:ext>
            </a:extLst>
          </p:cNvPr>
          <p:cNvSpPr txBox="1"/>
          <p:nvPr/>
        </p:nvSpPr>
        <p:spPr>
          <a:xfrm>
            <a:off x="1600200" y="4763844"/>
            <a:ext cx="3276600" cy="523220"/>
          </a:xfrm>
          <a:prstGeom prst="rect">
            <a:avLst/>
          </a:prstGeom>
          <a:noFill/>
        </p:spPr>
        <p:txBody>
          <a:bodyPr wrap="square" rtlCol="0">
            <a:spAutoFit/>
          </a:bodyPr>
          <a:lstStyle/>
          <a:p>
            <a:r>
              <a:rPr lang="en-US" sz="1000"/>
              <a:t>Source: American Stroke Association</a:t>
            </a:r>
          </a:p>
          <a:p>
            <a:endParaRPr lang="en-US"/>
          </a:p>
        </p:txBody>
      </p:sp>
    </p:spTree>
    <p:extLst>
      <p:ext uri="{BB962C8B-B14F-4D97-AF65-F5344CB8AC3E}">
        <p14:creationId xmlns:p14="http://schemas.microsoft.com/office/powerpoint/2010/main" val="657787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Heart Failure </a:t>
            </a:r>
          </a:p>
        </p:txBody>
      </p:sp>
      <p:sp>
        <p:nvSpPr>
          <p:cNvPr id="5" name="AutoShape 2" descr="Diagram shows the two different kinds of heart failure: diastolic and systolic. Diastolic heart failure is when the heart can't fill. Systolic heart failure is when the heart can't pum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Content Placeholder 8"/>
          <p:cNvPicPr>
            <a:picLocks noGrp="1"/>
          </p:cNvPicPr>
          <p:nvPr>
            <p:ph idx="1"/>
          </p:nvPr>
        </p:nvPicPr>
        <p:blipFill rotWithShape="1">
          <a:blip r:embed="rId2"/>
          <a:srcRect l="44231" t="34108" r="11859" b="23076"/>
          <a:stretch/>
        </p:blipFill>
        <p:spPr bwMode="auto">
          <a:xfrm>
            <a:off x="1447800" y="2057400"/>
            <a:ext cx="6172200" cy="3200400"/>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5A723BE3-1780-4663-899A-6E48265F2DCE}"/>
              </a:ext>
            </a:extLst>
          </p:cNvPr>
          <p:cNvSpPr txBox="1"/>
          <p:nvPr/>
        </p:nvSpPr>
        <p:spPr>
          <a:xfrm>
            <a:off x="1447800" y="5181600"/>
            <a:ext cx="2590800" cy="246221"/>
          </a:xfrm>
          <a:prstGeom prst="rect">
            <a:avLst/>
          </a:prstGeom>
          <a:noFill/>
        </p:spPr>
        <p:txBody>
          <a:bodyPr wrap="square" rtlCol="0">
            <a:spAutoFit/>
          </a:bodyPr>
          <a:lstStyle/>
          <a:p>
            <a:r>
              <a:rPr lang="en-US" sz="1000"/>
              <a:t>Source: Google image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Test </a:t>
            </a:r>
          </a:p>
        </p:txBody>
      </p:sp>
      <p:sp>
        <p:nvSpPr>
          <p:cNvPr id="3" name="Content Placeholder 2"/>
          <p:cNvSpPr>
            <a:spLocks noGrp="1"/>
          </p:cNvSpPr>
          <p:nvPr>
            <p:ph idx="1"/>
          </p:nvPr>
        </p:nvSpPr>
        <p:spPr/>
        <p:txBody>
          <a:bodyPr>
            <a:normAutofit fontScale="85000" lnSpcReduction="20000"/>
          </a:bodyPr>
          <a:lstStyle/>
          <a:p>
            <a:r>
              <a:rPr lang="en-US"/>
              <a:t>CT Scan (Computerized Tomography) called a CAT scan. This takes pictures of the inside of the body. CT scan will be taken to determine if a person has had a hemorrhagic stroke. </a:t>
            </a:r>
          </a:p>
          <a:p>
            <a:r>
              <a:rPr lang="en-US"/>
              <a:t>MRI (Magnetic Resonance Imaging). The MRI machine uses large magnets and computer to make pictures of the body. </a:t>
            </a:r>
          </a:p>
          <a:p>
            <a:r>
              <a:rPr lang="en-US"/>
              <a:t>Arteriogram or Angiogram- this test uses dye to look at blood flow in the brain or other parts of the body. </a:t>
            </a:r>
          </a:p>
          <a:p>
            <a:r>
              <a:rPr lang="en-US"/>
              <a:t>Carotid Ultrasound- this uses sound waves to look at the blood flow in the carotid arteries in the neck. These are the main arteries that take blood to the brain. </a:t>
            </a:r>
          </a:p>
          <a:p>
            <a:pPr marL="0" indent="0">
              <a:buNone/>
            </a:pPr>
            <a:endParaRPr lang="en-US"/>
          </a:p>
          <a:p>
            <a:endParaRPr lang="en-US"/>
          </a:p>
        </p:txBody>
      </p:sp>
    </p:spTree>
    <p:extLst>
      <p:ext uri="{BB962C8B-B14F-4D97-AF65-F5344CB8AC3E}">
        <p14:creationId xmlns:p14="http://schemas.microsoft.com/office/powerpoint/2010/main" val="26379911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Medication </a:t>
            </a:r>
          </a:p>
        </p:txBody>
      </p:sp>
      <p:sp>
        <p:nvSpPr>
          <p:cNvPr id="3" name="Content Placeholder 2"/>
          <p:cNvSpPr>
            <a:spLocks noGrp="1"/>
          </p:cNvSpPr>
          <p:nvPr>
            <p:ph idx="1"/>
          </p:nvPr>
        </p:nvSpPr>
        <p:spPr/>
        <p:txBody>
          <a:bodyPr/>
          <a:lstStyle/>
          <a:p>
            <a:r>
              <a:rPr lang="en-US"/>
              <a:t>Anticoagulants (blood thinners)- are medicines that slows the clotting of the blood. It makes it harder for clots to form or keep existing clots from growing.  Examples are: heparin, warfarin and dabigatran </a:t>
            </a:r>
          </a:p>
          <a:p>
            <a:endParaRPr lang="en-US"/>
          </a:p>
        </p:txBody>
      </p:sp>
    </p:spTree>
    <p:extLst>
      <p:ext uri="{BB962C8B-B14F-4D97-AF65-F5344CB8AC3E}">
        <p14:creationId xmlns:p14="http://schemas.microsoft.com/office/powerpoint/2010/main" val="11537549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D7F83-3DE3-4418-BECD-BF9552F05054}"/>
              </a:ext>
            </a:extLst>
          </p:cNvPr>
          <p:cNvSpPr>
            <a:spLocks noGrp="1"/>
          </p:cNvSpPr>
          <p:nvPr>
            <p:ph type="title"/>
          </p:nvPr>
        </p:nvSpPr>
        <p:spPr>
          <a:xfrm>
            <a:off x="457200" y="274638"/>
            <a:ext cx="8229600" cy="1249362"/>
          </a:xfrm>
        </p:spPr>
        <p:txBody>
          <a:bodyPr/>
          <a:lstStyle/>
          <a:p>
            <a:r>
              <a:rPr lang="en-US" sz="4200"/>
              <a:t>Hypertension (High Blood Pressure) </a:t>
            </a:r>
          </a:p>
        </p:txBody>
      </p:sp>
      <p:sp>
        <p:nvSpPr>
          <p:cNvPr id="3" name="Content Placeholder 2">
            <a:extLst>
              <a:ext uri="{FF2B5EF4-FFF2-40B4-BE49-F238E27FC236}">
                <a16:creationId xmlns:a16="http://schemas.microsoft.com/office/drawing/2014/main" id="{7DFD4F54-05D5-46FB-B760-06BB063C3887}"/>
              </a:ext>
            </a:extLst>
          </p:cNvPr>
          <p:cNvSpPr>
            <a:spLocks noGrp="1"/>
          </p:cNvSpPr>
          <p:nvPr>
            <p:ph idx="1"/>
          </p:nvPr>
        </p:nvSpPr>
        <p:spPr/>
        <p:txBody>
          <a:bodyPr>
            <a:normAutofit lnSpcReduction="10000"/>
          </a:bodyPr>
          <a:lstStyle/>
          <a:p>
            <a:r>
              <a:rPr lang="en-US"/>
              <a:t>Blood pressure is the force of the blood pushing against the blood vessel walls. So, when the pressure in the arteries are higher than is supposed to be, you have high blood pressure, which is also called hypertension. </a:t>
            </a:r>
          </a:p>
          <a:p>
            <a:r>
              <a:rPr lang="en-US"/>
              <a:t>Normal blood pressure should be below 120/80 mm Hg. High blood pressure is a pressure that stays high over time at 130/80 or higher. </a:t>
            </a:r>
          </a:p>
        </p:txBody>
      </p:sp>
    </p:spTree>
    <p:extLst>
      <p:ext uri="{BB962C8B-B14F-4D97-AF65-F5344CB8AC3E}">
        <p14:creationId xmlns:p14="http://schemas.microsoft.com/office/powerpoint/2010/main" val="2429569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ACD2D-788A-4198-B97D-E042BDCB1704}"/>
              </a:ext>
            </a:extLst>
          </p:cNvPr>
          <p:cNvSpPr>
            <a:spLocks noGrp="1"/>
          </p:cNvSpPr>
          <p:nvPr>
            <p:ph type="title"/>
          </p:nvPr>
        </p:nvSpPr>
        <p:spPr/>
        <p:txBody>
          <a:bodyPr/>
          <a:lstStyle/>
          <a:p>
            <a:r>
              <a:rPr lang="en-US"/>
              <a:t>Hypertension Testing </a:t>
            </a:r>
          </a:p>
        </p:txBody>
      </p:sp>
      <p:sp>
        <p:nvSpPr>
          <p:cNvPr id="3" name="Content Placeholder 2">
            <a:extLst>
              <a:ext uri="{FF2B5EF4-FFF2-40B4-BE49-F238E27FC236}">
                <a16:creationId xmlns:a16="http://schemas.microsoft.com/office/drawing/2014/main" id="{EE6B3325-736C-4CFE-AB63-B965E77E2825}"/>
              </a:ext>
            </a:extLst>
          </p:cNvPr>
          <p:cNvSpPr>
            <a:spLocks noGrp="1"/>
          </p:cNvSpPr>
          <p:nvPr>
            <p:ph idx="1"/>
          </p:nvPr>
        </p:nvSpPr>
        <p:spPr>
          <a:xfrm>
            <a:off x="457200" y="1310163"/>
            <a:ext cx="8229600" cy="5090637"/>
          </a:xfrm>
        </p:spPr>
        <p:txBody>
          <a:bodyPr/>
          <a:lstStyle/>
          <a:p>
            <a:r>
              <a:rPr lang="en-US"/>
              <a:t>The best way to test for hypertension (high blood pressure) is to have blood pressure measured. This is done by taking the reading with a pressure cuff (sphygmomanometer).</a:t>
            </a:r>
          </a:p>
        </p:txBody>
      </p:sp>
      <p:pic>
        <p:nvPicPr>
          <p:cNvPr id="4" name="Picture 3" descr="A Test For Good Measure - it can save your life">
            <a:extLst>
              <a:ext uri="{FF2B5EF4-FFF2-40B4-BE49-F238E27FC236}">
                <a16:creationId xmlns:a16="http://schemas.microsoft.com/office/drawing/2014/main" id="{ADEE14DD-4C73-4BFA-A4A3-FD8A02412E52}"/>
              </a:ext>
            </a:extLst>
          </p:cNvPr>
          <p:cNvPicPr/>
          <p:nvPr/>
        </p:nvPicPr>
        <p:blipFill rotWithShape="1">
          <a:blip r:embed="rId2">
            <a:extLst>
              <a:ext uri="{28A0092B-C50C-407E-A947-70E740481C1C}">
                <a14:useLocalDpi xmlns:a14="http://schemas.microsoft.com/office/drawing/2010/main" val="0"/>
              </a:ext>
            </a:extLst>
          </a:blip>
          <a:srcRect r="50893"/>
          <a:stretch/>
        </p:blipFill>
        <p:spPr bwMode="auto">
          <a:xfrm>
            <a:off x="2971800" y="3429000"/>
            <a:ext cx="2819400" cy="2362200"/>
          </a:xfrm>
          <a:prstGeom prst="rect">
            <a:avLst/>
          </a:prstGeom>
          <a:noFill/>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021268D5-4D9B-4CE3-9BC3-4DB7D401284D}"/>
              </a:ext>
            </a:extLst>
          </p:cNvPr>
          <p:cNvSpPr txBox="1"/>
          <p:nvPr/>
        </p:nvSpPr>
        <p:spPr>
          <a:xfrm>
            <a:off x="2971800" y="5791200"/>
            <a:ext cx="2438400" cy="246221"/>
          </a:xfrm>
          <a:prstGeom prst="rect">
            <a:avLst/>
          </a:prstGeom>
          <a:noFill/>
        </p:spPr>
        <p:txBody>
          <a:bodyPr wrap="square" rtlCol="0">
            <a:spAutoFit/>
          </a:bodyPr>
          <a:lstStyle/>
          <a:p>
            <a:r>
              <a:rPr lang="en-US" sz="1000" b="1" i="1"/>
              <a:t>Source: American Heart Association</a:t>
            </a:r>
            <a:endParaRPr lang="en-US" sz="1000"/>
          </a:p>
        </p:txBody>
      </p:sp>
    </p:spTree>
    <p:extLst>
      <p:ext uri="{BB962C8B-B14F-4D97-AF65-F5344CB8AC3E}">
        <p14:creationId xmlns:p14="http://schemas.microsoft.com/office/powerpoint/2010/main" val="37653172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BDD7A-F7EA-4EB1-812A-82738494E194}"/>
              </a:ext>
            </a:extLst>
          </p:cNvPr>
          <p:cNvSpPr>
            <a:spLocks noGrp="1"/>
          </p:cNvSpPr>
          <p:nvPr>
            <p:ph type="title"/>
          </p:nvPr>
        </p:nvSpPr>
        <p:spPr/>
        <p:txBody>
          <a:bodyPr/>
          <a:lstStyle/>
          <a:p>
            <a:r>
              <a:rPr lang="en-US" b="1"/>
              <a:t>Hypertension Medical Treatment </a:t>
            </a:r>
            <a:br>
              <a:rPr lang="en-US"/>
            </a:br>
            <a:endParaRPr lang="en-US"/>
          </a:p>
        </p:txBody>
      </p:sp>
      <p:sp>
        <p:nvSpPr>
          <p:cNvPr id="3" name="Content Placeholder 2">
            <a:extLst>
              <a:ext uri="{FF2B5EF4-FFF2-40B4-BE49-F238E27FC236}">
                <a16:creationId xmlns:a16="http://schemas.microsoft.com/office/drawing/2014/main" id="{3FFF8B72-7B18-459F-8050-B057B8BAA2BA}"/>
              </a:ext>
            </a:extLst>
          </p:cNvPr>
          <p:cNvSpPr>
            <a:spLocks noGrp="1"/>
          </p:cNvSpPr>
          <p:nvPr>
            <p:ph idx="1"/>
          </p:nvPr>
        </p:nvSpPr>
        <p:spPr/>
        <p:txBody>
          <a:bodyPr/>
          <a:lstStyle/>
          <a:p>
            <a:pPr lvl="0"/>
            <a:r>
              <a:rPr lang="en-US"/>
              <a:t>Taking medication </a:t>
            </a:r>
          </a:p>
          <a:p>
            <a:pPr lvl="0"/>
            <a:r>
              <a:rPr lang="en-US"/>
              <a:t>Weight management</a:t>
            </a:r>
          </a:p>
          <a:p>
            <a:pPr lvl="0"/>
            <a:r>
              <a:rPr lang="en-US"/>
              <a:t>Diet</a:t>
            </a:r>
          </a:p>
          <a:p>
            <a:pPr lvl="0"/>
            <a:r>
              <a:rPr lang="en-US"/>
              <a:t>Physical activity </a:t>
            </a:r>
          </a:p>
          <a:p>
            <a:pPr lvl="0"/>
            <a:r>
              <a:rPr lang="en-US"/>
              <a:t>Moderation of alcohol consumption </a:t>
            </a:r>
          </a:p>
          <a:p>
            <a:endParaRPr lang="en-US"/>
          </a:p>
        </p:txBody>
      </p:sp>
    </p:spTree>
    <p:extLst>
      <p:ext uri="{BB962C8B-B14F-4D97-AF65-F5344CB8AC3E}">
        <p14:creationId xmlns:p14="http://schemas.microsoft.com/office/powerpoint/2010/main" val="15047369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5DA95-CE50-4D6E-887D-20EB6D4BF218}"/>
              </a:ext>
            </a:extLst>
          </p:cNvPr>
          <p:cNvSpPr>
            <a:spLocks noGrp="1"/>
          </p:cNvSpPr>
          <p:nvPr>
            <p:ph type="title"/>
          </p:nvPr>
        </p:nvSpPr>
        <p:spPr/>
        <p:txBody>
          <a:bodyPr/>
          <a:lstStyle/>
          <a:p>
            <a:r>
              <a:rPr lang="en-US"/>
              <a:t>Medication </a:t>
            </a:r>
          </a:p>
        </p:txBody>
      </p:sp>
      <p:sp>
        <p:nvSpPr>
          <p:cNvPr id="3" name="Content Placeholder 2">
            <a:extLst>
              <a:ext uri="{FF2B5EF4-FFF2-40B4-BE49-F238E27FC236}">
                <a16:creationId xmlns:a16="http://schemas.microsoft.com/office/drawing/2014/main" id="{06382BD7-5DCA-4579-A769-3AAA8FE0CF86}"/>
              </a:ext>
            </a:extLst>
          </p:cNvPr>
          <p:cNvSpPr>
            <a:spLocks noGrp="1"/>
          </p:cNvSpPr>
          <p:nvPr>
            <p:ph idx="1"/>
          </p:nvPr>
        </p:nvSpPr>
        <p:spPr>
          <a:xfrm>
            <a:off x="457200" y="1425706"/>
            <a:ext cx="8229600" cy="4525963"/>
          </a:xfrm>
        </p:spPr>
        <p:txBody>
          <a:bodyPr>
            <a:normAutofit fontScale="77500" lnSpcReduction="20000"/>
          </a:bodyPr>
          <a:lstStyle/>
          <a:p>
            <a:pPr lvl="0"/>
            <a:r>
              <a:rPr lang="en-US" b="1"/>
              <a:t>Diuretics:</a:t>
            </a:r>
            <a:r>
              <a:rPr lang="en-US"/>
              <a:t> causes you to pass urine to get rid of extra salt (sodium) and water to help control blood pressure. </a:t>
            </a:r>
          </a:p>
          <a:p>
            <a:pPr lvl="0"/>
            <a:r>
              <a:rPr lang="en-US" b="1"/>
              <a:t>Beta-blockers:</a:t>
            </a:r>
            <a:r>
              <a:rPr lang="en-US"/>
              <a:t> lower the heart rate, the work load of the heart and the amount of blood put out, which lowers blood pressure. </a:t>
            </a:r>
          </a:p>
          <a:p>
            <a:pPr lvl="0"/>
            <a:r>
              <a:rPr lang="en-US" b="1"/>
              <a:t>ACE inhibitors: </a:t>
            </a:r>
            <a:r>
              <a:rPr lang="en-US"/>
              <a:t>helps the body produce less angiotensin (a chemical that causes the arteries to become narrow), which helps the blood vessels relax and open up, thus lowering your blood pressure. </a:t>
            </a:r>
          </a:p>
          <a:p>
            <a:pPr lvl="0"/>
            <a:r>
              <a:rPr lang="en-US" b="1"/>
              <a:t>Calcium channel blockers: </a:t>
            </a:r>
            <a:r>
              <a:rPr lang="en-US"/>
              <a:t>prevents calcium from entering the smooth muscle cells of the heart and arteries. They relax and open narrowed blood vessels, reduces heart rate and lower blood pressure. </a:t>
            </a:r>
          </a:p>
          <a:p>
            <a:pPr marL="0" indent="0">
              <a:buNone/>
            </a:pPr>
            <a:endParaRPr lang="en-US"/>
          </a:p>
        </p:txBody>
      </p:sp>
    </p:spTree>
    <p:extLst>
      <p:ext uri="{BB962C8B-B14F-4D97-AF65-F5344CB8AC3E}">
        <p14:creationId xmlns:p14="http://schemas.microsoft.com/office/powerpoint/2010/main" val="14182695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Helpful Sites/References  </a:t>
            </a:r>
          </a:p>
        </p:txBody>
      </p:sp>
      <p:sp>
        <p:nvSpPr>
          <p:cNvPr id="3" name="Content Placeholder 2"/>
          <p:cNvSpPr>
            <a:spLocks noGrp="1"/>
          </p:cNvSpPr>
          <p:nvPr>
            <p:ph idx="1"/>
          </p:nvPr>
        </p:nvSpPr>
        <p:spPr>
          <a:xfrm>
            <a:off x="455407" y="1295400"/>
            <a:ext cx="8229600" cy="4525963"/>
          </a:xfrm>
        </p:spPr>
        <p:txBody>
          <a:bodyPr>
            <a:normAutofit fontScale="77500" lnSpcReduction="20000"/>
          </a:bodyPr>
          <a:lstStyle/>
          <a:p>
            <a:r>
              <a:rPr lang="en-US"/>
              <a:t>American Diabetes Association- </a:t>
            </a:r>
            <a:r>
              <a:rPr lang="en-US" u="sng">
                <a:hlinkClick r:id="rId2"/>
              </a:rPr>
              <a:t>http://www.diabetes.org/</a:t>
            </a:r>
            <a:endParaRPr lang="en-US"/>
          </a:p>
          <a:p>
            <a:r>
              <a:rPr lang="en-US"/>
              <a:t>American Heart Association- </a:t>
            </a:r>
            <a:r>
              <a:rPr lang="en-US" u="sng">
                <a:hlinkClick r:id="rId3"/>
              </a:rPr>
              <a:t>http://www.heart.org/HEARTORG/</a:t>
            </a:r>
            <a:endParaRPr lang="en-US"/>
          </a:p>
          <a:p>
            <a:r>
              <a:rPr lang="en-US"/>
              <a:t>American Lung Association- </a:t>
            </a:r>
            <a:r>
              <a:rPr lang="en-US" u="sng">
                <a:hlinkClick r:id="rId4"/>
              </a:rPr>
              <a:t>http://www.lung.org/</a:t>
            </a:r>
            <a:endParaRPr lang="en-US"/>
          </a:p>
          <a:p>
            <a:r>
              <a:rPr lang="en-US"/>
              <a:t>American Stroke Association- </a:t>
            </a:r>
            <a:r>
              <a:rPr lang="en-US" u="sng">
                <a:hlinkClick r:id="rId5"/>
              </a:rPr>
              <a:t>http://www.strokeassociation.org/STROKEORG/</a:t>
            </a:r>
            <a:endParaRPr lang="en-US"/>
          </a:p>
          <a:p>
            <a:r>
              <a:rPr lang="en-US"/>
              <a:t>Diabetes Education Online-  </a:t>
            </a:r>
            <a:r>
              <a:rPr lang="en-US" u="sng"/>
              <a:t>https://dtc.ucsf.edu/living-with-diabetes/</a:t>
            </a:r>
            <a:endParaRPr lang="en-US"/>
          </a:p>
          <a:p>
            <a:r>
              <a:rPr lang="en-US" u="sng"/>
              <a:t>National Heart, Lung, and Blood Institute- </a:t>
            </a:r>
            <a:r>
              <a:rPr lang="en-US" u="sng">
                <a:hlinkClick r:id="rId6"/>
              </a:rPr>
              <a:t>https://www.nhlbi.nih.gov</a:t>
            </a:r>
            <a:endParaRPr lang="en-US"/>
          </a:p>
          <a:p>
            <a:r>
              <a:rPr lang="en-US"/>
              <a:t>National Kidney Foundation- </a:t>
            </a:r>
            <a:r>
              <a:rPr lang="en-US" u="sng">
                <a:hlinkClick r:id="rId7"/>
              </a:rPr>
              <a:t>https://www.kidney.org/</a:t>
            </a:r>
            <a:endParaRPr lang="en-US"/>
          </a:p>
          <a:p>
            <a:r>
              <a:rPr lang="en-US" u="sng">
                <a:hlinkClick r:id="rId8"/>
              </a:rPr>
              <a:t>http://www.lucenxia.com.my/page/154/Hemodialysis/</a:t>
            </a:r>
            <a:endParaRPr lang="en-US"/>
          </a:p>
          <a:p>
            <a:pPr marL="0" indent="0">
              <a:buNone/>
            </a:pPr>
            <a:endParaRPr lang="en-US"/>
          </a:p>
        </p:txBody>
      </p:sp>
    </p:spTree>
    <p:extLst>
      <p:ext uri="{BB962C8B-B14F-4D97-AF65-F5344CB8AC3E}">
        <p14:creationId xmlns:p14="http://schemas.microsoft.com/office/powerpoint/2010/main" val="1771863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Types of Heart Failure Cont. </a:t>
            </a:r>
          </a:p>
        </p:txBody>
      </p:sp>
      <p:sp>
        <p:nvSpPr>
          <p:cNvPr id="5" name="Content Placeholder 4"/>
          <p:cNvSpPr>
            <a:spLocks noGrp="1"/>
          </p:cNvSpPr>
          <p:nvPr>
            <p:ph idx="1"/>
          </p:nvPr>
        </p:nvSpPr>
        <p:spPr/>
        <p:txBody>
          <a:bodyPr/>
          <a:lstStyle/>
          <a:p>
            <a:pPr lvl="0"/>
            <a:r>
              <a:rPr lang="en-US" b="1"/>
              <a:t>Right-sided heart failure </a:t>
            </a:r>
            <a:r>
              <a:rPr lang="en-US"/>
              <a:t>occurs when the right side loses pumping power and the blood backs up in the body’s veins.  This usually causes swelling in the legs, ankles and ascites(fluid) in the liver or GI track.  </a:t>
            </a:r>
          </a:p>
          <a:p>
            <a:pPr lvl="1"/>
            <a:r>
              <a:rPr lang="en-US"/>
              <a:t>Right-sides heart failure usually occurs because of left-sided heart failure. </a:t>
            </a:r>
          </a:p>
          <a:p>
            <a:pPr marL="0" indent="0">
              <a:buNone/>
            </a:pPr>
            <a:endParaRPr lang="en-US"/>
          </a:p>
        </p:txBody>
      </p:sp>
    </p:spTree>
    <p:extLst>
      <p:ext uri="{BB962C8B-B14F-4D97-AF65-F5344CB8AC3E}">
        <p14:creationId xmlns:p14="http://schemas.microsoft.com/office/powerpoint/2010/main" val="1765525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a:t>Heart Failure Testing </a:t>
            </a:r>
          </a:p>
        </p:txBody>
      </p:sp>
      <p:pic>
        <p:nvPicPr>
          <p:cNvPr id="2050" name="Picture 2" descr="http://www.centralcoastcardiacimaging.com/wp-content/uploads/2010/02/echocardiography.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53050" y="1676400"/>
            <a:ext cx="3333750" cy="28098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1447800"/>
            <a:ext cx="4495800" cy="2308324"/>
          </a:xfrm>
          <a:prstGeom prst="rect">
            <a:avLst/>
          </a:prstGeom>
          <a:noFill/>
        </p:spPr>
        <p:txBody>
          <a:bodyPr wrap="square" rtlCol="0">
            <a:spAutoFit/>
          </a:bodyPr>
          <a:lstStyle/>
          <a:p>
            <a:r>
              <a:rPr lang="en-US"/>
              <a:t>Echocardiogram (ECHO). </a:t>
            </a:r>
          </a:p>
          <a:p>
            <a:pPr marL="285750" indent="-285750">
              <a:buFontTx/>
              <a:buChar char="-"/>
            </a:pPr>
            <a:r>
              <a:rPr lang="en-US"/>
              <a:t>this is an ultrasound of the heart</a:t>
            </a:r>
          </a:p>
          <a:p>
            <a:pPr marL="285750" indent="-285750">
              <a:buFontTx/>
              <a:buChar char="-"/>
            </a:pPr>
            <a:r>
              <a:rPr lang="en-US"/>
              <a:t>Shows if there is problem with the heart muscles</a:t>
            </a:r>
          </a:p>
          <a:p>
            <a:pPr marL="285750" indent="-285750">
              <a:buFontTx/>
              <a:buChar char="-"/>
            </a:pPr>
            <a:r>
              <a:rPr lang="en-US"/>
              <a:t>Shows how well the heart pumps and the condition of the heart valves</a:t>
            </a:r>
          </a:p>
          <a:p>
            <a:pPr marL="285750" indent="-285750">
              <a:buFontTx/>
              <a:buChar char="-"/>
            </a:pPr>
            <a:r>
              <a:rPr lang="en-US"/>
              <a:t>Measures the ejection fraction (EF) –which estimates how strong the heart pump </a:t>
            </a:r>
          </a:p>
        </p:txBody>
      </p:sp>
      <p:pic>
        <p:nvPicPr>
          <p:cNvPr id="7" name="Picture 6" descr="https://i.ytimg.com/vi/qS4jHMppRms/maxresdefault.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408" y="3962400"/>
            <a:ext cx="3663315" cy="1949549"/>
          </a:xfrm>
          <a:prstGeom prst="rect">
            <a:avLst/>
          </a:prstGeom>
          <a:noFill/>
          <a:ln>
            <a:noFill/>
          </a:ln>
        </p:spPr>
      </p:pic>
      <p:sp>
        <p:nvSpPr>
          <p:cNvPr id="3" name="TextBox 2">
            <a:extLst>
              <a:ext uri="{FF2B5EF4-FFF2-40B4-BE49-F238E27FC236}">
                <a16:creationId xmlns:a16="http://schemas.microsoft.com/office/drawing/2014/main" id="{13AEF183-081C-48BF-B148-94DF1356F3ED}"/>
              </a:ext>
            </a:extLst>
          </p:cNvPr>
          <p:cNvSpPr txBox="1"/>
          <p:nvPr/>
        </p:nvSpPr>
        <p:spPr>
          <a:xfrm>
            <a:off x="838200" y="5911949"/>
            <a:ext cx="3550392" cy="246221"/>
          </a:xfrm>
          <a:prstGeom prst="rect">
            <a:avLst/>
          </a:prstGeom>
          <a:noFill/>
        </p:spPr>
        <p:txBody>
          <a:bodyPr wrap="square" rtlCol="0">
            <a:spAutoFit/>
          </a:bodyPr>
          <a:lstStyle/>
          <a:p>
            <a:r>
              <a:rPr lang="en-US" sz="1000"/>
              <a:t>Source: American Heart Association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Heart Failure Medical Treatment</a:t>
            </a:r>
          </a:p>
        </p:txBody>
      </p:sp>
      <p:sp>
        <p:nvSpPr>
          <p:cNvPr id="3" name="Content Placeholder 2"/>
          <p:cNvSpPr>
            <a:spLocks noGrp="1"/>
          </p:cNvSpPr>
          <p:nvPr>
            <p:ph idx="1"/>
          </p:nvPr>
        </p:nvSpPr>
        <p:spPr>
          <a:xfrm>
            <a:off x="533400" y="1295400"/>
            <a:ext cx="8382000" cy="4525963"/>
          </a:xfrm>
        </p:spPr>
        <p:txBody>
          <a:bodyPr/>
          <a:lstStyle/>
          <a:p>
            <a:pPr marL="0" indent="0">
              <a:buNone/>
            </a:pPr>
            <a:r>
              <a:rPr lang="en-US"/>
              <a:t>Most daily treatment of heart failure includes: </a:t>
            </a:r>
          </a:p>
          <a:p>
            <a:pPr lvl="0"/>
            <a:r>
              <a:rPr lang="en-US"/>
              <a:t>Taking medication and weight daily to watch for fluid buildup</a:t>
            </a:r>
          </a:p>
          <a:p>
            <a:pPr lvl="0"/>
            <a:r>
              <a:rPr lang="en-US"/>
              <a:t>Eating less salt and limiting fluids</a:t>
            </a:r>
          </a:p>
          <a:p>
            <a:pPr lvl="0"/>
            <a:r>
              <a:rPr lang="en-US"/>
              <a:t>Balancing low-level exercise and rest</a:t>
            </a:r>
          </a:p>
          <a:p>
            <a:r>
              <a:rPr lang="en-US"/>
              <a:t>Reducing demands on the heart when possible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a:t>Medication </a:t>
            </a:r>
          </a:p>
        </p:txBody>
      </p:sp>
      <p:sp>
        <p:nvSpPr>
          <p:cNvPr id="3" name="Content Placeholder 2"/>
          <p:cNvSpPr>
            <a:spLocks noGrp="1"/>
          </p:cNvSpPr>
          <p:nvPr>
            <p:ph idx="1"/>
          </p:nvPr>
        </p:nvSpPr>
        <p:spPr/>
        <p:txBody>
          <a:bodyPr>
            <a:normAutofit fontScale="92500" lnSpcReduction="20000"/>
          </a:bodyPr>
          <a:lstStyle/>
          <a:p>
            <a:pPr marL="0" indent="0">
              <a:buNone/>
            </a:pPr>
            <a:r>
              <a:rPr lang="en-US"/>
              <a:t>Some medicine to treat heart failure </a:t>
            </a:r>
          </a:p>
          <a:p>
            <a:pPr marL="0" lvl="0" indent="0">
              <a:buNone/>
            </a:pPr>
            <a:r>
              <a:rPr lang="en-US"/>
              <a:t>1. </a:t>
            </a:r>
            <a:r>
              <a:rPr lang="en-US" b="1"/>
              <a:t>Diuretics:</a:t>
            </a:r>
            <a:r>
              <a:rPr lang="en-US"/>
              <a:t> causes you to pass urine. This helps lower the amount of blood the heart has to pump. </a:t>
            </a:r>
          </a:p>
          <a:p>
            <a:pPr marL="0" lvl="0" indent="0">
              <a:buNone/>
            </a:pPr>
            <a:r>
              <a:rPr lang="en-US"/>
              <a:t>2. </a:t>
            </a:r>
            <a:r>
              <a:rPr lang="en-US" b="1"/>
              <a:t>ACE inhibitors and ARB’s:</a:t>
            </a:r>
            <a:r>
              <a:rPr lang="en-US"/>
              <a:t> these medications relax the blood vessels and make the heart workload easier over time. </a:t>
            </a:r>
          </a:p>
          <a:p>
            <a:pPr marL="0" lvl="0" indent="0">
              <a:buNone/>
            </a:pPr>
            <a:r>
              <a:rPr lang="en-US"/>
              <a:t>3. </a:t>
            </a:r>
            <a:r>
              <a:rPr lang="en-US" b="1"/>
              <a:t>Beta</a:t>
            </a:r>
            <a:r>
              <a:rPr lang="en-US"/>
              <a:t> or a </a:t>
            </a:r>
            <a:r>
              <a:rPr lang="en-US" b="1"/>
              <a:t>beta-and alpha-blocker: </a:t>
            </a:r>
            <a:r>
              <a:rPr lang="en-US"/>
              <a:t>offer long term benefits to make the heart’s workload easier</a:t>
            </a:r>
          </a:p>
          <a:p>
            <a:pPr marL="0" lvl="0" indent="0">
              <a:buNone/>
            </a:pPr>
            <a:r>
              <a:rPr lang="en-US"/>
              <a:t>4. </a:t>
            </a:r>
            <a:r>
              <a:rPr lang="en-US" b="1"/>
              <a:t>Digoxin: </a:t>
            </a:r>
            <a:r>
              <a:rPr lang="en-US"/>
              <a:t>help to control the heart rate</a:t>
            </a:r>
          </a:p>
          <a:p>
            <a:pPr marL="0" indent="0" algn="ctr">
              <a:buNone/>
            </a:pPr>
            <a:r>
              <a:rPr lang="en-US" b="1"/>
              <a:t>Take medication as prescribed!!!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792162"/>
          </a:xfrm>
        </p:spPr>
        <p:txBody>
          <a:bodyPr>
            <a:noAutofit/>
          </a:bodyPr>
          <a:lstStyle/>
          <a:p>
            <a:pPr eaLnBrk="1" fontAlgn="auto" hangingPunct="1">
              <a:spcAft>
                <a:spcPts val="0"/>
              </a:spcAft>
              <a:defRPr/>
            </a:pPr>
            <a:r>
              <a:rPr lang="en-US"/>
              <a:t>Weighing </a:t>
            </a:r>
          </a:p>
        </p:txBody>
      </p:sp>
      <p:sp>
        <p:nvSpPr>
          <p:cNvPr id="5" name="Content Placeholder 4"/>
          <p:cNvSpPr>
            <a:spLocks noGrp="1"/>
          </p:cNvSpPr>
          <p:nvPr>
            <p:ph idx="1"/>
          </p:nvPr>
        </p:nvSpPr>
        <p:spPr>
          <a:xfrm>
            <a:off x="734244" y="2511476"/>
            <a:ext cx="8229600" cy="4373563"/>
          </a:xfrm>
        </p:spPr>
        <p:txBody>
          <a:bodyPr>
            <a:normAutofit/>
          </a:bodyPr>
          <a:lstStyle/>
          <a:p>
            <a:r>
              <a:rPr lang="en-US" sz="2800"/>
              <a:t>Weighing should be done every day on the same scale. </a:t>
            </a:r>
          </a:p>
          <a:p>
            <a:r>
              <a:rPr lang="en-US" sz="2800"/>
              <a:t>The scale should remain on a hard surface. </a:t>
            </a:r>
          </a:p>
          <a:p>
            <a:r>
              <a:rPr lang="en-US" sz="2800"/>
              <a:t>A record of the weight should also be kept and taken to doctor’s appointments. </a:t>
            </a:r>
          </a:p>
          <a:p>
            <a:pPr marL="0" indent="0" algn="ctr">
              <a:buNone/>
            </a:pPr>
            <a:r>
              <a:rPr lang="en-US" sz="2800" b="1"/>
              <a:t>The doctor should be notified if a person is gaining 2 pounds overnight or 5 pounds in a week. </a:t>
            </a:r>
            <a:endParaRPr lang="en-US" sz="2800"/>
          </a:p>
          <a:p>
            <a:pPr marL="0" indent="0">
              <a:buNone/>
            </a:pPr>
            <a:endParaRPr lang="en-US"/>
          </a:p>
        </p:txBody>
      </p:sp>
      <p:pic>
        <p:nvPicPr>
          <p:cNvPr id="3074" name="Picture 2" descr="http://www.drbriffa.com/wp-content/uploads/2012/08/man-on-scale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614" y="435768"/>
            <a:ext cx="1901825" cy="191826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Image result for weight chart ch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https://www.fairview.org/fv/groups/public/documents/images/2131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4749" y="435768"/>
            <a:ext cx="2836637" cy="1262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97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8091</TotalTime>
  <Words>2752</Words>
  <Application>Microsoft Office PowerPoint</Application>
  <PresentationFormat>On-screen Show (4:3)</PresentationFormat>
  <Paragraphs>227</Paragraphs>
  <Slides>46</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Times New Roman</vt:lpstr>
      <vt:lpstr>Wingdings</vt:lpstr>
      <vt:lpstr>Office Theme</vt:lpstr>
      <vt:lpstr>Chronic Disease Management </vt:lpstr>
      <vt:lpstr>Heart Failure </vt:lpstr>
      <vt:lpstr>Types of Heart Failure </vt:lpstr>
      <vt:lpstr>Heart Failure </vt:lpstr>
      <vt:lpstr>Types of Heart Failure Cont. </vt:lpstr>
      <vt:lpstr>Heart Failure Testing </vt:lpstr>
      <vt:lpstr>Heart Failure Medical Treatment</vt:lpstr>
      <vt:lpstr>Medication </vt:lpstr>
      <vt:lpstr>Weighing </vt:lpstr>
      <vt:lpstr>Salt/Sodium</vt:lpstr>
      <vt:lpstr>Fluid</vt:lpstr>
      <vt:lpstr>Exercise/Rest</vt:lpstr>
      <vt:lpstr>Chronic Obstructive Pulmonary Disease (COPD)</vt:lpstr>
      <vt:lpstr>Types of Lung Diseases </vt:lpstr>
      <vt:lpstr>Types of Lung Diseases </vt:lpstr>
      <vt:lpstr>COPD Testing </vt:lpstr>
      <vt:lpstr>COPD Medical Treatment </vt:lpstr>
      <vt:lpstr>Breathing Exercise </vt:lpstr>
      <vt:lpstr>Medication </vt:lpstr>
      <vt:lpstr>Managing Mucus </vt:lpstr>
      <vt:lpstr>Diet</vt:lpstr>
      <vt:lpstr>Preventing Infection</vt:lpstr>
      <vt:lpstr>Diabetes </vt:lpstr>
      <vt:lpstr>Types of Diabetes</vt:lpstr>
      <vt:lpstr>Diagnosing Diabetes</vt:lpstr>
      <vt:lpstr>Treatment </vt:lpstr>
      <vt:lpstr>Monitoring Blood Glucose</vt:lpstr>
      <vt:lpstr>Meal Plan </vt:lpstr>
      <vt:lpstr>Exercise </vt:lpstr>
      <vt:lpstr>Medication </vt:lpstr>
      <vt:lpstr>End Stage Renal Disease (ESRD) </vt:lpstr>
      <vt:lpstr>ESRD </vt:lpstr>
      <vt:lpstr>Kidney Function Tests</vt:lpstr>
      <vt:lpstr>Treatment </vt:lpstr>
      <vt:lpstr>Types of Dialysis </vt:lpstr>
      <vt:lpstr>Stroke </vt:lpstr>
      <vt:lpstr>Types of Strokes </vt:lpstr>
      <vt:lpstr>Types of Strokes </vt:lpstr>
      <vt:lpstr>Warning Signs</vt:lpstr>
      <vt:lpstr>Test </vt:lpstr>
      <vt:lpstr>Medication </vt:lpstr>
      <vt:lpstr>Hypertension (High Blood Pressure) </vt:lpstr>
      <vt:lpstr>Hypertension Testing </vt:lpstr>
      <vt:lpstr>Hypertension Medical Treatment  </vt:lpstr>
      <vt:lpstr>Medication </vt:lpstr>
      <vt:lpstr>Helpful Sites/References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dc:creator>
  <cp:lastModifiedBy>Cheeley.Kimiko</cp:lastModifiedBy>
  <cp:revision>191</cp:revision>
  <dcterms:created xsi:type="dcterms:W3CDTF">2014-10-02T21:12:43Z</dcterms:created>
  <dcterms:modified xsi:type="dcterms:W3CDTF">2017-12-01T19:46:00Z</dcterms:modified>
</cp:coreProperties>
</file>